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2" r:id="rId2"/>
    <p:sldId id="455" r:id="rId3"/>
    <p:sldId id="441" r:id="rId4"/>
    <p:sldId id="456" r:id="rId5"/>
    <p:sldId id="442" r:id="rId6"/>
    <p:sldId id="421" r:id="rId7"/>
    <p:sldId id="449" r:id="rId8"/>
    <p:sldId id="451" r:id="rId9"/>
    <p:sldId id="454" r:id="rId10"/>
    <p:sldId id="450" r:id="rId11"/>
    <p:sldId id="452" r:id="rId12"/>
    <p:sldId id="448" r:id="rId13"/>
    <p:sldId id="453" r:id="rId14"/>
    <p:sldId id="43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8270"/>
    <a:srgbClr val="EB5B25"/>
    <a:srgbClr val="009B00"/>
    <a:srgbClr val="E4348B"/>
    <a:srgbClr val="1D71B8"/>
    <a:srgbClr val="951D81"/>
    <a:srgbClr val="95C11F"/>
    <a:srgbClr val="00A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99" autoAdjust="0"/>
  </p:normalViewPr>
  <p:slideViewPr>
    <p:cSldViewPr>
      <p:cViewPr>
        <p:scale>
          <a:sx n="120" d="100"/>
          <a:sy n="120" d="100"/>
        </p:scale>
        <p:origin x="-137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HPS-SR-02\admin%20Home$\twatkins1.206\Attendance\Attendanc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W/C 05/07/24 – 11/07/24 </a:t>
            </a:r>
          </a:p>
        </c:rich>
      </c:tx>
      <c:layout/>
      <c:overlay val="0"/>
    </c:title>
    <c:autoTitleDeleted val="0"/>
    <c:plotArea>
      <c:layout>
        <c:manualLayout>
          <c:layoutTarget val="inner"/>
          <c:xMode val="edge"/>
          <c:yMode val="edge"/>
          <c:x val="9.0695518955327084E-2"/>
          <c:y val="0.1901738845144357"/>
          <c:w val="0.88989642670212077"/>
          <c:h val="0.68921660834062404"/>
        </c:manualLayout>
      </c:layout>
      <c:barChart>
        <c:barDir val="col"/>
        <c:grouping val="clustered"/>
        <c:varyColors val="0"/>
        <c:ser>
          <c:idx val="0"/>
          <c:order val="0"/>
          <c:tx>
            <c:v>Summer term</c:v>
          </c:tx>
          <c:spPr>
            <a:solidFill>
              <a:srgbClr val="908270"/>
            </a:solidFill>
          </c:spPr>
          <c:invertIfNegative val="0"/>
          <c:cat>
            <c:strRef>
              <c:f>'[Attendance graphs.xlsx]Summer'!$A$8:$A$18</c:f>
              <c:strCache>
                <c:ptCount val="11"/>
                <c:pt idx="0">
                  <c:v>Pink</c:v>
                </c:pt>
                <c:pt idx="1">
                  <c:v>Yellow</c:v>
                </c:pt>
                <c:pt idx="2">
                  <c:v>Blue</c:v>
                </c:pt>
                <c:pt idx="3">
                  <c:v>Green</c:v>
                </c:pt>
                <c:pt idx="4">
                  <c:v>Red</c:v>
                </c:pt>
                <c:pt idx="5">
                  <c:v>Orange</c:v>
                </c:pt>
                <c:pt idx="6">
                  <c:v>Lime</c:v>
                </c:pt>
                <c:pt idx="7">
                  <c:v>Purple</c:v>
                </c:pt>
                <c:pt idx="8">
                  <c:v>Violet</c:v>
                </c:pt>
                <c:pt idx="9">
                  <c:v>Cyan</c:v>
                </c:pt>
                <c:pt idx="10">
                  <c:v>Indigo</c:v>
                </c:pt>
              </c:strCache>
            </c:strRef>
          </c:cat>
          <c:val>
            <c:numRef>
              <c:f>'[Attendance graphs.xlsx]Summer'!$B$8:$B$18</c:f>
              <c:numCache>
                <c:formatCode>0.00%</c:formatCode>
                <c:ptCount val="11"/>
                <c:pt idx="0">
                  <c:v>0.89410000000000001</c:v>
                </c:pt>
                <c:pt idx="1">
                  <c:v>0.92220000000000002</c:v>
                </c:pt>
                <c:pt idx="2">
                  <c:v>0.9083</c:v>
                </c:pt>
                <c:pt idx="3">
                  <c:v>0.88890000000000002</c:v>
                </c:pt>
                <c:pt idx="4">
                  <c:v>0.95650000000000002</c:v>
                </c:pt>
                <c:pt idx="5">
                  <c:v>0.94550000000000001</c:v>
                </c:pt>
                <c:pt idx="6">
                  <c:v>0.9667</c:v>
                </c:pt>
                <c:pt idx="7">
                  <c:v>0.90339999999999998</c:v>
                </c:pt>
                <c:pt idx="8">
                  <c:v>0.92079999999999995</c:v>
                </c:pt>
                <c:pt idx="9">
                  <c:v>0.91200000000000003</c:v>
                </c:pt>
                <c:pt idx="10" formatCode="0%">
                  <c:v>0.9</c:v>
                </c:pt>
              </c:numCache>
            </c:numRef>
          </c:val>
          <c:extLst xmlns:c16r2="http://schemas.microsoft.com/office/drawing/2015/06/chart">
            <c:ext xmlns:c16="http://schemas.microsoft.com/office/drawing/2014/chart" uri="{C3380CC4-5D6E-409C-BE32-E72D297353CC}">
              <c16:uniqueId val="{00000000-3507-4F0C-B44D-EA5C9513868F}"/>
            </c:ext>
          </c:extLst>
        </c:ser>
        <c:dLbls>
          <c:showLegendKey val="0"/>
          <c:showVal val="0"/>
          <c:showCatName val="0"/>
          <c:showSerName val="0"/>
          <c:showPercent val="0"/>
          <c:showBubbleSize val="0"/>
        </c:dLbls>
        <c:gapWidth val="150"/>
        <c:axId val="240574848"/>
        <c:axId val="240576384"/>
      </c:barChart>
      <c:catAx>
        <c:axId val="240574848"/>
        <c:scaling>
          <c:orientation val="minMax"/>
        </c:scaling>
        <c:delete val="0"/>
        <c:axPos val="b"/>
        <c:numFmt formatCode="General" sourceLinked="0"/>
        <c:majorTickMark val="out"/>
        <c:minorTickMark val="none"/>
        <c:tickLblPos val="nextTo"/>
        <c:crossAx val="240576384"/>
        <c:crosses val="autoZero"/>
        <c:auto val="1"/>
        <c:lblAlgn val="ctr"/>
        <c:lblOffset val="100"/>
        <c:noMultiLvlLbl val="0"/>
      </c:catAx>
      <c:valAx>
        <c:axId val="240576384"/>
        <c:scaling>
          <c:orientation val="minMax"/>
          <c:max val="1"/>
          <c:min val="0.8600000000000001"/>
        </c:scaling>
        <c:delete val="0"/>
        <c:axPos val="l"/>
        <c:majorGridlines/>
        <c:numFmt formatCode="0.00%" sourceLinked="1"/>
        <c:majorTickMark val="out"/>
        <c:minorTickMark val="none"/>
        <c:tickLblPos val="nextTo"/>
        <c:crossAx val="24057484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29CC74-2757-49A7-92E2-9DB2D64466C6}" type="datetimeFigureOut">
              <a:rPr lang="en-GB" smtClean="0"/>
              <a:t>12/07/2024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0D40BB3-DB34-40DC-90DF-0FBB26E4603D}" type="slidenum">
              <a:rPr lang="en-GB" smtClean="0"/>
              <a:t>‹#›</a:t>
            </a:fld>
            <a:endParaRPr lang="en-GB"/>
          </a:p>
        </p:txBody>
      </p:sp>
    </p:spTree>
    <p:extLst>
      <p:ext uri="{BB962C8B-B14F-4D97-AF65-F5344CB8AC3E}">
        <p14:creationId xmlns:p14="http://schemas.microsoft.com/office/powerpoint/2010/main" val="55482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F3BF88-FBA9-4D5C-BDD5-370A06FFF45C}" type="slidenum">
              <a:rPr lang="en-GB" smtClean="0"/>
              <a:t>9</a:t>
            </a:fld>
            <a:endParaRPr lang="en-GB"/>
          </a:p>
        </p:txBody>
      </p:sp>
    </p:spTree>
    <p:extLst>
      <p:ext uri="{BB962C8B-B14F-4D97-AF65-F5344CB8AC3E}">
        <p14:creationId xmlns:p14="http://schemas.microsoft.com/office/powerpoint/2010/main" val="101433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D40BB3-DB34-40DC-90DF-0FBB26E4603D}" type="slidenum">
              <a:rPr lang="en-GB" smtClean="0"/>
              <a:t>10</a:t>
            </a:fld>
            <a:endParaRPr lang="en-GB"/>
          </a:p>
        </p:txBody>
      </p:sp>
    </p:spTree>
    <p:extLst>
      <p:ext uri="{BB962C8B-B14F-4D97-AF65-F5344CB8AC3E}">
        <p14:creationId xmlns:p14="http://schemas.microsoft.com/office/powerpoint/2010/main" val="226490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68074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412511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71056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14267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0743-29EA-46D1-8976-CDBD76826BC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32161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030743-29EA-46D1-8976-CDBD76826BCC}"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157872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030743-29EA-46D1-8976-CDBD76826BCC}" type="datetimeFigureOut">
              <a:rPr lang="en-GB" smtClean="0"/>
              <a:t>12/07/2024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239548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030743-29EA-46D1-8976-CDBD76826BCC}" type="datetimeFigureOut">
              <a:rPr lang="en-GB" smtClean="0"/>
              <a:t>12/07/2024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84182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0743-29EA-46D1-8976-CDBD76826BCC}" type="datetimeFigureOut">
              <a:rPr lang="en-GB" smtClean="0"/>
              <a:t>12/07/2024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182983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0743-29EA-46D1-8976-CDBD76826BCC}"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19369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0743-29EA-46D1-8976-CDBD76826BCC}"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69111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0743-29EA-46D1-8976-CDBD76826BCC}" type="datetimeFigureOut">
              <a:rPr lang="en-GB" smtClean="0"/>
              <a:t>12/07/2024</a:t>
            </a:fld>
            <a:endParaRPr lang="en-GB"/>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89389-47BC-45F0-A62B-9932EC304F74}" type="slidenum">
              <a:rPr lang="en-GB" smtClean="0"/>
              <a:t>‹#›</a:t>
            </a:fld>
            <a:endParaRPr lang="en-GB"/>
          </a:p>
        </p:txBody>
      </p:sp>
    </p:spTree>
    <p:extLst>
      <p:ext uri="{BB962C8B-B14F-4D97-AF65-F5344CB8AC3E}">
        <p14:creationId xmlns:p14="http://schemas.microsoft.com/office/powerpoint/2010/main" val="71683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links-1.govdelivery.com/CL0/https:/www.islington.gov.uk/children-and-families/help-with-childcare-and-family-costs/free-school-meals-and-uniform-grant/1/010001909d41ec7e-235eb6c0-1d30-4855-84dc-73d0f664d537-000000/zk-gMAuQOEzo5VN8Ja3ys6fzBpUFP91_w41PHvv8xJo=361" TargetMode="External"/><Relationship Id="rId7" Type="http://schemas.openxmlformats.org/officeDocument/2006/relationships/hyperlink" Target="https://links-1.govdelivery.com/CL0/https:/www.islington.gov.uk/children-and-families/things-to-do/lunch-bunch/1/010001909d41ec7e-235eb6c0-1d30-4855-84dc-73d0f664d537-000000/Z-oQtXJR1W84_Irwz6PTgpDn0w8oEfi9MYfeogNMjRg=36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eregister/"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mealsnetwork.org.uk/st-andrews" TargetMode="External"/><Relationship Id="rId5" Type="http://schemas.openxmlformats.org/officeDocument/2006/relationships/hyperlink" Target="https://www.islington.gov.uk/children-and-families/things-to-do/lunch-bunch?utm_medium=offline&amp;utm_source=vanityurl&amp;utm_id=haf24"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mailto:parents@hargravepark.islington.sch.uk"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www.childnet.com/resources/the-adventures-of-kara-winston-and-the-smart-crew" TargetMode="External"/><Relationship Id="rId3" Type="http://schemas.openxmlformats.org/officeDocument/2006/relationships/hyperlink" Target="mailto:parents@hargravepark.islington.sch.uk" TargetMode="External"/><Relationship Id="rId7" Type="http://schemas.openxmlformats.org/officeDocument/2006/relationships/hyperlink" Target="https://www.saferinternet.org.uk/safer-internet-day/2017/safer-internet-day-2017-quiz-8-13-year-old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childnet.com/resources/digiducks-big-decision" TargetMode="External"/><Relationship Id="rId5" Type="http://schemas.openxmlformats.org/officeDocument/2006/relationships/hyperlink" Target="https://www.saferinternet.org.uk/safer-internet-day/2017/sid-tv/films-5-7-year-olds" TargetMode="External"/><Relationship Id="rId4" Type="http://schemas.openxmlformats.org/officeDocument/2006/relationships/hyperlink" Target="https://www.childnet.com/blog/staying-safe-online-in-the-summer-holidays/"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oxfordowl.co.uk/for-home/oxford-owl-videos/handwriting-videos--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library.sheffieldchildrens.nhs.uk/what-are-blank-leve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91242"/>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sp>
        <p:nvSpPr>
          <p:cNvPr id="2" name="Rectangle 1"/>
          <p:cNvSpPr/>
          <p:nvPr/>
        </p:nvSpPr>
        <p:spPr>
          <a:xfrm>
            <a:off x="107504" y="1005638"/>
            <a:ext cx="4968552" cy="5601533"/>
          </a:xfrm>
          <a:prstGeom prst="rect">
            <a:avLst/>
          </a:prstGeom>
          <a:solidFill>
            <a:schemeClr val="bg1"/>
          </a:solidFill>
          <a:ln w="38100">
            <a:solidFill>
              <a:schemeClr val="accent3">
                <a:lumMod val="60000"/>
                <a:lumOff val="40000"/>
              </a:schemeClr>
            </a:solidFill>
          </a:ln>
        </p:spPr>
        <p:txBody>
          <a:bodyPr wrap="square" lIns="45720" tIns="0" rIns="45720" bIns="0">
            <a:spAutoFit/>
          </a:bodyPr>
          <a:lstStyle/>
          <a:p>
            <a:pPr algn="ctr"/>
            <a:endParaRPr lang="en-GB" sz="300" u="sng" dirty="0">
              <a:solidFill>
                <a:srgbClr val="908270"/>
              </a:solidFill>
              <a:latin typeface="Arial Rounded MT Bold" pitchFamily="34" charset="0"/>
            </a:endParaRPr>
          </a:p>
          <a:p>
            <a:pPr algn="ctr"/>
            <a:endParaRPr lang="en-GB" sz="100" u="sng" dirty="0">
              <a:solidFill>
                <a:srgbClr val="908270"/>
              </a:solidFill>
              <a:latin typeface="Arial Rounded MT Bold" pitchFamily="34" charset="0"/>
            </a:endParaRPr>
          </a:p>
          <a:p>
            <a:pPr algn="ctr"/>
            <a:r>
              <a:rPr lang="en-GB" sz="1200" u="sng" dirty="0">
                <a:solidFill>
                  <a:srgbClr val="908270"/>
                </a:solidFill>
                <a:latin typeface="Arial Rounded MT Bold" pitchFamily="34" charset="0"/>
              </a:rPr>
              <a:t>Message from Mrs Horton</a:t>
            </a:r>
          </a:p>
          <a:p>
            <a:pPr algn="ctr"/>
            <a:r>
              <a:rPr lang="en-GB" sz="1200" dirty="0">
                <a:solidFill>
                  <a:srgbClr val="908270"/>
                </a:solidFill>
                <a:latin typeface="Arial Rounded MT Bold" pitchFamily="34" charset="0"/>
              </a:rPr>
              <a:t>This week was transition week at HP! All the children have met their new teaching teams and had some time with them in their new classrooms for September. We have two new teachers joining us in September</a:t>
            </a:r>
            <a:r>
              <a:rPr lang="en-GB" sz="1200" dirty="0" smtClean="0">
                <a:solidFill>
                  <a:srgbClr val="908270"/>
                </a:solidFill>
                <a:latin typeface="Arial Rounded MT Bold" pitchFamily="34" charset="0"/>
              </a:rPr>
              <a:t>: Ines Fernandez and Ben Hagan. Both </a:t>
            </a:r>
            <a:r>
              <a:rPr lang="en-GB" sz="1200" dirty="0">
                <a:solidFill>
                  <a:srgbClr val="908270"/>
                </a:solidFill>
                <a:latin typeface="Arial Rounded MT Bold" pitchFamily="34" charset="0"/>
              </a:rPr>
              <a:t>teachers came in for two days to support a good induction into HP, meet with Mr Long, the AHT for KS2 and find out about our systems and planning expectations. They also met with the wider teaching team and of course the children! I am very confident that they will be a great addition to the teaching team and very much look forward to working with them.</a:t>
            </a:r>
          </a:p>
          <a:p>
            <a:pPr algn="ctr"/>
            <a:r>
              <a:rPr lang="en-GB" sz="1200" dirty="0">
                <a:solidFill>
                  <a:srgbClr val="908270"/>
                </a:solidFill>
                <a:latin typeface="Arial Rounded MT Bold" pitchFamily="34" charset="0"/>
              </a:rPr>
              <a:t>We have staff members leaving us this year. We say goodbye to Mr McGearty, (Purple Class) who is moving on to teach in secondary school; Miss Bell (Pink class) is relocating back to Newcastle; Miss Childs (teaching assistant in Lime Class) is looking to pursue a new </a:t>
            </a:r>
            <a:r>
              <a:rPr lang="en-GB" sz="1200" dirty="0" smtClean="0">
                <a:solidFill>
                  <a:srgbClr val="908270"/>
                </a:solidFill>
                <a:latin typeface="Arial Rounded MT Bold" pitchFamily="34" charset="0"/>
              </a:rPr>
              <a:t>career </a:t>
            </a:r>
            <a:r>
              <a:rPr lang="en-GB" sz="1200" dirty="0">
                <a:solidFill>
                  <a:srgbClr val="908270"/>
                </a:solidFill>
                <a:latin typeface="Arial Rounded MT Bold" pitchFamily="34" charset="0"/>
              </a:rPr>
              <a:t>outside of education. Mr Cotta (teaching assistant in Cyan Class) is off to further studies in Canada! I am sure you would join me in thanking them all for their great work at HP and wishing them </a:t>
            </a:r>
            <a:r>
              <a:rPr lang="en-GB" sz="1200" dirty="0" smtClean="0">
                <a:solidFill>
                  <a:srgbClr val="908270"/>
                </a:solidFill>
                <a:latin typeface="Arial Rounded MT Bold" pitchFamily="34" charset="0"/>
              </a:rPr>
              <a:t>the </a:t>
            </a:r>
            <a:r>
              <a:rPr lang="en-GB" sz="1200" dirty="0">
                <a:solidFill>
                  <a:srgbClr val="908270"/>
                </a:solidFill>
                <a:latin typeface="Arial Rounded MT Bold" pitchFamily="34" charset="0"/>
              </a:rPr>
              <a:t>very best for their new adventures </a:t>
            </a:r>
            <a:r>
              <a:rPr lang="en-GB" sz="1200" dirty="0">
                <a:solidFill>
                  <a:srgbClr val="908270"/>
                </a:solidFill>
                <a:latin typeface="Arial Rounded MT Bold" pitchFamily="34" charset="0"/>
                <a:sym typeface="Wingdings" panose="05000000000000000000" pitchFamily="2" charset="2"/>
              </a:rPr>
              <a:t></a:t>
            </a:r>
          </a:p>
          <a:p>
            <a:pPr algn="ctr"/>
            <a:r>
              <a:rPr lang="en-GB" sz="1200" dirty="0">
                <a:solidFill>
                  <a:srgbClr val="908270"/>
                </a:solidFill>
                <a:latin typeface="Arial Rounded MT Bold" pitchFamily="34" charset="0"/>
                <a:sym typeface="Wingdings" panose="05000000000000000000" pitchFamily="2" charset="2"/>
              </a:rPr>
              <a:t>We still have plenty of events before the end of term. Simba and Nemo are off to Frinton on Tuesday – and we have our Exhibition celebrating the creative outcomes from the ‘Life on the Thames’ theme on Thursday and Friday. I hope to see lots of families at the Summer Fair on Thursday – fingers crossed for the weather! Please do support the fair in </a:t>
            </a:r>
            <a:r>
              <a:rPr lang="en-GB" sz="1200" dirty="0" smtClean="0">
                <a:solidFill>
                  <a:srgbClr val="908270"/>
                </a:solidFill>
                <a:latin typeface="Arial Rounded MT Bold" pitchFamily="34" charset="0"/>
                <a:sym typeface="Wingdings" panose="05000000000000000000" pitchFamily="2" charset="2"/>
              </a:rPr>
              <a:t>any way </a:t>
            </a:r>
            <a:r>
              <a:rPr lang="en-GB" sz="1200" dirty="0">
                <a:solidFill>
                  <a:srgbClr val="908270"/>
                </a:solidFill>
                <a:latin typeface="Arial Rounded MT Bold" pitchFamily="34" charset="0"/>
                <a:sym typeface="Wingdings" panose="05000000000000000000" pitchFamily="2" charset="2"/>
              </a:rPr>
              <a:t>you can. </a:t>
            </a:r>
          </a:p>
          <a:p>
            <a:pPr algn="ctr"/>
            <a:r>
              <a:rPr lang="en-GB" sz="1200" dirty="0">
                <a:solidFill>
                  <a:srgbClr val="908270"/>
                </a:solidFill>
                <a:latin typeface="Arial Rounded MT Bold" pitchFamily="34" charset="0"/>
                <a:sym typeface="Wingdings" panose="05000000000000000000" pitchFamily="2" charset="2"/>
              </a:rPr>
              <a:t>Contributions to the Tombola are always </a:t>
            </a:r>
            <a:r>
              <a:rPr lang="en-GB" sz="1200" dirty="0" smtClean="0">
                <a:solidFill>
                  <a:srgbClr val="908270"/>
                </a:solidFill>
                <a:latin typeface="Arial Rounded MT Bold" pitchFamily="34" charset="0"/>
                <a:sym typeface="Wingdings" panose="05000000000000000000" pitchFamily="2" charset="2"/>
              </a:rPr>
              <a:t>welcome  </a:t>
            </a:r>
          </a:p>
          <a:p>
            <a:pPr algn="ctr"/>
            <a:r>
              <a:rPr lang="en-GB" sz="1200" dirty="0" smtClean="0">
                <a:solidFill>
                  <a:srgbClr val="908270"/>
                </a:solidFill>
                <a:latin typeface="Arial Rounded MT Bold" pitchFamily="34" charset="0"/>
                <a:sym typeface="Wingdings" panose="05000000000000000000" pitchFamily="2" charset="2"/>
              </a:rPr>
              <a:t>More </a:t>
            </a:r>
            <a:r>
              <a:rPr lang="en-GB" sz="1200" dirty="0">
                <a:solidFill>
                  <a:srgbClr val="908270"/>
                </a:solidFill>
                <a:latin typeface="Arial Rounded MT Bold" pitchFamily="34" charset="0"/>
                <a:sym typeface="Wingdings" panose="05000000000000000000" pitchFamily="2" charset="2"/>
              </a:rPr>
              <a:t>information from </a:t>
            </a:r>
            <a:r>
              <a:rPr lang="en-GB" sz="1200" dirty="0" err="1">
                <a:solidFill>
                  <a:srgbClr val="908270"/>
                </a:solidFill>
                <a:latin typeface="Arial Rounded MT Bold" pitchFamily="34" charset="0"/>
                <a:sym typeface="Wingdings" panose="05000000000000000000" pitchFamily="2" charset="2"/>
              </a:rPr>
              <a:t>FoHP</a:t>
            </a:r>
            <a:r>
              <a:rPr lang="en-GB" sz="1200" dirty="0">
                <a:solidFill>
                  <a:srgbClr val="908270"/>
                </a:solidFill>
                <a:latin typeface="Arial Rounded MT Bold" pitchFamily="34" charset="0"/>
                <a:sym typeface="Wingdings" panose="05000000000000000000" pitchFamily="2" charset="2"/>
              </a:rPr>
              <a:t> later in this newsletter.</a:t>
            </a:r>
          </a:p>
          <a:p>
            <a:pPr algn="ctr"/>
            <a:r>
              <a:rPr lang="en-GB" sz="1200" dirty="0">
                <a:solidFill>
                  <a:srgbClr val="908270"/>
                </a:solidFill>
                <a:latin typeface="Arial Rounded MT Bold" pitchFamily="34" charset="0"/>
                <a:sym typeface="Wingdings" panose="05000000000000000000" pitchFamily="2" charset="2"/>
              </a:rPr>
              <a:t>Lastly, I wish all of our families a wonderful Summer. </a:t>
            </a:r>
            <a:endParaRPr lang="en-GB" sz="1200" dirty="0" smtClean="0">
              <a:solidFill>
                <a:srgbClr val="908270"/>
              </a:solidFill>
              <a:latin typeface="Arial Rounded MT Bold" pitchFamily="34" charset="0"/>
              <a:sym typeface="Wingdings" panose="05000000000000000000" pitchFamily="2" charset="2"/>
            </a:endParaRPr>
          </a:p>
          <a:p>
            <a:pPr algn="ctr"/>
            <a:r>
              <a:rPr lang="en-GB" sz="1200" dirty="0" smtClean="0">
                <a:solidFill>
                  <a:srgbClr val="908270"/>
                </a:solidFill>
                <a:latin typeface="Arial Rounded MT Bold" pitchFamily="34" charset="0"/>
                <a:sym typeface="Wingdings" panose="05000000000000000000" pitchFamily="2" charset="2"/>
              </a:rPr>
              <a:t>We </a:t>
            </a:r>
            <a:r>
              <a:rPr lang="en-GB" sz="1200" dirty="0">
                <a:solidFill>
                  <a:srgbClr val="908270"/>
                </a:solidFill>
                <a:latin typeface="Arial Rounded MT Bold" pitchFamily="34" charset="0"/>
                <a:sym typeface="Wingdings" panose="05000000000000000000" pitchFamily="2" charset="2"/>
              </a:rPr>
              <a:t>look forward to welcoming the children back on </a:t>
            </a:r>
          </a:p>
          <a:p>
            <a:pPr algn="ctr"/>
            <a:r>
              <a:rPr lang="en-GB" sz="1200" u="sng" dirty="0">
                <a:solidFill>
                  <a:srgbClr val="908270"/>
                </a:solidFill>
                <a:latin typeface="Arial Rounded MT Bold" pitchFamily="34" charset="0"/>
                <a:sym typeface="Wingdings" panose="05000000000000000000" pitchFamily="2" charset="2"/>
              </a:rPr>
              <a:t>Tuesday 3</a:t>
            </a:r>
            <a:r>
              <a:rPr lang="en-GB" sz="1200" u="sng" baseline="30000" dirty="0">
                <a:solidFill>
                  <a:srgbClr val="908270"/>
                </a:solidFill>
                <a:latin typeface="Arial Rounded MT Bold" pitchFamily="34" charset="0"/>
                <a:sym typeface="Wingdings" panose="05000000000000000000" pitchFamily="2" charset="2"/>
              </a:rPr>
              <a:t>rd</a:t>
            </a:r>
            <a:r>
              <a:rPr lang="en-GB" sz="1200" u="sng" dirty="0">
                <a:solidFill>
                  <a:srgbClr val="908270"/>
                </a:solidFill>
                <a:latin typeface="Arial Rounded MT Bold" pitchFamily="34" charset="0"/>
                <a:sym typeface="Wingdings" panose="05000000000000000000" pitchFamily="2" charset="2"/>
              </a:rPr>
              <a:t> September 2024.</a:t>
            </a:r>
          </a:p>
        </p:txBody>
      </p:sp>
      <p:sp>
        <p:nvSpPr>
          <p:cNvPr id="3" name="Rectangle 2"/>
          <p:cNvSpPr/>
          <p:nvPr/>
        </p:nvSpPr>
        <p:spPr>
          <a:xfrm>
            <a:off x="5148064" y="928005"/>
            <a:ext cx="3816424" cy="1846659"/>
          </a:xfrm>
          <a:prstGeom prst="rect">
            <a:avLst/>
          </a:prstGeom>
          <a:ln w="38100">
            <a:solidFill>
              <a:srgbClr val="E4348B"/>
            </a:solidFill>
          </a:ln>
        </p:spPr>
        <p:txBody>
          <a:bodyPr wrap="square" tIns="0" bIns="0">
            <a:spAutoFit/>
          </a:bodyPr>
          <a:lstStyle/>
          <a:p>
            <a:pPr algn="ctr"/>
            <a:r>
              <a:rPr lang="en-GB" sz="1000" dirty="0">
                <a:solidFill>
                  <a:srgbClr val="908270"/>
                </a:solidFill>
                <a:latin typeface="Arial Rounded MT Bold" panose="020F0704030504030204" pitchFamily="34" charset="0"/>
              </a:rPr>
              <a:t>Upcoming events</a:t>
            </a:r>
          </a:p>
          <a:p>
            <a:r>
              <a:rPr lang="en-GB" sz="1000" u="sng" dirty="0">
                <a:solidFill>
                  <a:srgbClr val="908270"/>
                </a:solidFill>
                <a:latin typeface="Arial Rounded MT Bold" panose="020F0704030504030204" pitchFamily="34" charset="0"/>
              </a:rPr>
              <a:t>Week beginning 15</a:t>
            </a:r>
            <a:r>
              <a:rPr lang="en-GB" sz="1000" u="sng" baseline="30000" dirty="0">
                <a:solidFill>
                  <a:srgbClr val="908270"/>
                </a:solidFill>
                <a:latin typeface="Arial Rounded MT Bold" panose="020F0704030504030204" pitchFamily="34" charset="0"/>
              </a:rPr>
              <a:t>th</a:t>
            </a:r>
            <a:r>
              <a:rPr lang="en-GB" sz="1000" u="sng" dirty="0">
                <a:solidFill>
                  <a:srgbClr val="908270"/>
                </a:solidFill>
                <a:latin typeface="Arial Rounded MT Bold" panose="020F0704030504030204" pitchFamily="34" charset="0"/>
              </a:rPr>
              <a:t> July</a:t>
            </a:r>
          </a:p>
          <a:p>
            <a:r>
              <a:rPr lang="en-GB" sz="1000" dirty="0">
                <a:solidFill>
                  <a:srgbClr val="908270"/>
                </a:solidFill>
                <a:latin typeface="Arial Rounded MT Bold" panose="020F0704030504030204" pitchFamily="34" charset="0"/>
              </a:rPr>
              <a:t>Tues 16</a:t>
            </a:r>
            <a:r>
              <a:rPr lang="en-GB" sz="1000" baseline="30000" dirty="0">
                <a:solidFill>
                  <a:srgbClr val="908270"/>
                </a:solidFill>
                <a:latin typeface="Arial Rounded MT Bold" panose="020F0704030504030204" pitchFamily="34" charset="0"/>
              </a:rPr>
              <a:t>th</a:t>
            </a:r>
            <a:r>
              <a:rPr lang="en-GB" sz="1000" dirty="0">
                <a:solidFill>
                  <a:srgbClr val="908270"/>
                </a:solidFill>
                <a:latin typeface="Arial Rounded MT Bold" panose="020F0704030504030204" pitchFamily="34" charset="0"/>
              </a:rPr>
              <a:t> 	FRINTON for Simba and Nemo</a:t>
            </a:r>
          </a:p>
          <a:p>
            <a:r>
              <a:rPr lang="en-GB" sz="1000" dirty="0">
                <a:solidFill>
                  <a:srgbClr val="908270"/>
                </a:solidFill>
                <a:latin typeface="Arial Rounded MT Bold" panose="020F0704030504030204" pitchFamily="34" charset="0"/>
              </a:rPr>
              <a:t>	Creative Day for Paddington and Mowgli</a:t>
            </a:r>
          </a:p>
          <a:p>
            <a:r>
              <a:rPr lang="en-GB" sz="1000" dirty="0">
                <a:solidFill>
                  <a:srgbClr val="908270"/>
                </a:solidFill>
                <a:latin typeface="Arial Rounded MT Bold" panose="020F0704030504030204" pitchFamily="34" charset="0"/>
              </a:rPr>
              <a:t>Wed 17</a:t>
            </a:r>
            <a:r>
              <a:rPr lang="en-GB" sz="1000" baseline="30000" dirty="0">
                <a:solidFill>
                  <a:srgbClr val="908270"/>
                </a:solidFill>
                <a:latin typeface="Arial Rounded MT Bold" panose="020F0704030504030204" pitchFamily="34" charset="0"/>
              </a:rPr>
              <a:t>th</a:t>
            </a:r>
            <a:r>
              <a:rPr lang="en-GB" sz="1000" dirty="0">
                <a:solidFill>
                  <a:srgbClr val="908270"/>
                </a:solidFill>
                <a:latin typeface="Arial Rounded MT Bold" panose="020F0704030504030204" pitchFamily="34" charset="0"/>
              </a:rPr>
              <a:t> 	Green Class Assembly</a:t>
            </a:r>
          </a:p>
          <a:p>
            <a:r>
              <a:rPr lang="en-GB" sz="1000" dirty="0">
                <a:solidFill>
                  <a:srgbClr val="908270"/>
                </a:solidFill>
                <a:latin typeface="Arial Rounded MT Bold" panose="020F0704030504030204" pitchFamily="34" charset="0"/>
              </a:rPr>
              <a:t>	Tower bridge online workshop LKS2 </a:t>
            </a:r>
          </a:p>
          <a:p>
            <a:r>
              <a:rPr lang="en-GB" sz="1000" dirty="0">
                <a:solidFill>
                  <a:srgbClr val="908270"/>
                </a:solidFill>
                <a:latin typeface="Arial Rounded MT Bold" panose="020F0704030504030204" pitchFamily="34" charset="0"/>
              </a:rPr>
              <a:t>Thurs 18</a:t>
            </a:r>
            <a:r>
              <a:rPr lang="en-GB" sz="1000" baseline="30000" dirty="0">
                <a:solidFill>
                  <a:srgbClr val="908270"/>
                </a:solidFill>
                <a:latin typeface="Arial Rounded MT Bold" panose="020F0704030504030204" pitchFamily="34" charset="0"/>
              </a:rPr>
              <a:t>th</a:t>
            </a:r>
            <a:r>
              <a:rPr lang="en-GB" sz="1000" dirty="0">
                <a:solidFill>
                  <a:srgbClr val="908270"/>
                </a:solidFill>
                <a:latin typeface="Arial Rounded MT Bold" panose="020F0704030504030204" pitchFamily="34" charset="0"/>
              </a:rPr>
              <a:t> 	Life on the Thames Exhibition, Summer Fair</a:t>
            </a:r>
          </a:p>
          <a:p>
            <a:r>
              <a:rPr lang="en-GB" sz="1000" dirty="0">
                <a:solidFill>
                  <a:srgbClr val="908270"/>
                </a:solidFill>
                <a:latin typeface="Arial Rounded MT Bold" panose="020F0704030504030204" pitchFamily="34" charset="0"/>
              </a:rPr>
              <a:t>Fri 19</a:t>
            </a:r>
            <a:r>
              <a:rPr lang="en-GB" sz="1000" baseline="30000" dirty="0">
                <a:solidFill>
                  <a:srgbClr val="908270"/>
                </a:solidFill>
                <a:latin typeface="Arial Rounded MT Bold" panose="020F0704030504030204" pitchFamily="34" charset="0"/>
              </a:rPr>
              <a:t>th</a:t>
            </a:r>
            <a:r>
              <a:rPr lang="en-GB" sz="1000" dirty="0">
                <a:solidFill>
                  <a:srgbClr val="908270"/>
                </a:solidFill>
                <a:latin typeface="Arial Rounded MT Bold" panose="020F0704030504030204" pitchFamily="34" charset="0"/>
              </a:rPr>
              <a:t> 	Life on the Thames Exhibition</a:t>
            </a:r>
          </a:p>
          <a:p>
            <a:r>
              <a:rPr lang="en-GB" sz="1000" dirty="0">
                <a:solidFill>
                  <a:srgbClr val="908270"/>
                </a:solidFill>
                <a:latin typeface="Arial Rounded MT Bold" panose="020F0704030504030204" pitchFamily="34" charset="0"/>
              </a:rPr>
              <a:t>	End of Year Reports sent home</a:t>
            </a:r>
          </a:p>
          <a:p>
            <a:r>
              <a:rPr lang="en-GB" sz="1000" u="sng" dirty="0">
                <a:solidFill>
                  <a:srgbClr val="908270"/>
                </a:solidFill>
                <a:latin typeface="Arial Rounded MT Bold" panose="020F0704030504030204" pitchFamily="34" charset="0"/>
              </a:rPr>
              <a:t>Week beginning 22</a:t>
            </a:r>
            <a:r>
              <a:rPr lang="en-GB" sz="1000" u="sng" baseline="30000" dirty="0">
                <a:solidFill>
                  <a:srgbClr val="908270"/>
                </a:solidFill>
                <a:latin typeface="Arial Rounded MT Bold" panose="020F0704030504030204" pitchFamily="34" charset="0"/>
              </a:rPr>
              <a:t>nd</a:t>
            </a:r>
            <a:r>
              <a:rPr lang="en-GB" sz="1000" u="sng" dirty="0">
                <a:solidFill>
                  <a:srgbClr val="908270"/>
                </a:solidFill>
                <a:latin typeface="Arial Rounded MT Bold" panose="020F0704030504030204" pitchFamily="34" charset="0"/>
              </a:rPr>
              <a:t> July</a:t>
            </a:r>
          </a:p>
          <a:p>
            <a:r>
              <a:rPr lang="en-GB" sz="1000" dirty="0">
                <a:solidFill>
                  <a:srgbClr val="908270"/>
                </a:solidFill>
                <a:latin typeface="Arial Rounded MT Bold" panose="020F0704030504030204" pitchFamily="34" charset="0"/>
              </a:rPr>
              <a:t>Tues 23</a:t>
            </a:r>
            <a:r>
              <a:rPr lang="en-GB" sz="1000" baseline="30000" dirty="0">
                <a:solidFill>
                  <a:srgbClr val="908270"/>
                </a:solidFill>
                <a:latin typeface="Arial Rounded MT Bold" panose="020F0704030504030204" pitchFamily="34" charset="0"/>
              </a:rPr>
              <a:t>rd</a:t>
            </a:r>
            <a:r>
              <a:rPr lang="en-GB" sz="1000" dirty="0">
                <a:solidFill>
                  <a:srgbClr val="908270"/>
                </a:solidFill>
                <a:latin typeface="Arial Rounded MT Bold" panose="020F0704030504030204" pitchFamily="34" charset="0"/>
              </a:rPr>
              <a:t> 	Year 6 Leavers Assembly</a:t>
            </a:r>
          </a:p>
          <a:p>
            <a:r>
              <a:rPr lang="en-GB" sz="1000" dirty="0">
                <a:solidFill>
                  <a:srgbClr val="908270"/>
                </a:solidFill>
                <a:latin typeface="Arial Rounded MT Bold" panose="020F0704030504030204" pitchFamily="34" charset="0"/>
              </a:rPr>
              <a:t>Wed 24</a:t>
            </a:r>
            <a:r>
              <a:rPr lang="en-GB" sz="1000" baseline="30000" dirty="0">
                <a:solidFill>
                  <a:srgbClr val="908270"/>
                </a:solidFill>
                <a:latin typeface="Arial Rounded MT Bold" panose="020F0704030504030204" pitchFamily="34" charset="0"/>
              </a:rPr>
              <a:t>th</a:t>
            </a:r>
            <a:r>
              <a:rPr lang="en-GB" sz="1000" dirty="0">
                <a:solidFill>
                  <a:srgbClr val="908270"/>
                </a:solidFill>
                <a:latin typeface="Arial Rounded MT Bold" panose="020F0704030504030204" pitchFamily="34" charset="0"/>
              </a:rPr>
              <a:t> 	Last Day of Term – children dismissed 2pm</a:t>
            </a:r>
            <a:endParaRPr lang="en-GB" sz="200" dirty="0">
              <a:solidFill>
                <a:srgbClr val="908270"/>
              </a:solidFill>
              <a:latin typeface="Arial Rounded MT Bold" panose="020F0704030504030204" pitchFamily="34" charset="0"/>
            </a:endParaRPr>
          </a:p>
        </p:txBody>
      </p:sp>
      <p:sp>
        <p:nvSpPr>
          <p:cNvPr id="14" name="Rectangle 13"/>
          <p:cNvSpPr/>
          <p:nvPr/>
        </p:nvSpPr>
        <p:spPr>
          <a:xfrm>
            <a:off x="5148064" y="5589240"/>
            <a:ext cx="3816424" cy="1169551"/>
          </a:xfrm>
          <a:prstGeom prst="rect">
            <a:avLst/>
          </a:prstGeom>
          <a:solidFill>
            <a:schemeClr val="bg1"/>
          </a:solidFill>
          <a:ln w="28575">
            <a:solidFill>
              <a:srgbClr val="009B00"/>
            </a:solidFill>
          </a:ln>
        </p:spPr>
        <p:txBody>
          <a:bodyPr wrap="square" lIns="0" tIns="0" rIns="0" bIns="0">
            <a:spAutoFit/>
          </a:bodyPr>
          <a:lstStyle/>
          <a:p>
            <a:pPr algn="ctr"/>
            <a:endParaRPr lang="en-GB" sz="300" b="1" u="sng" dirty="0">
              <a:solidFill>
                <a:srgbClr val="009B00"/>
              </a:solidFill>
              <a:latin typeface="Arial Rounded MT Bold" pitchFamily="34" charset="0"/>
            </a:endParaRPr>
          </a:p>
          <a:p>
            <a:pPr algn="ctr"/>
            <a:r>
              <a:rPr lang="en-GB" sz="1000" b="1" u="sng" dirty="0">
                <a:solidFill>
                  <a:srgbClr val="009B00"/>
                </a:solidFill>
                <a:latin typeface="Arial Rounded MT Bold" pitchFamily="34" charset="0"/>
              </a:rPr>
              <a:t>In the Newsletter today:</a:t>
            </a:r>
          </a:p>
          <a:p>
            <a:pPr algn="ctr"/>
            <a:r>
              <a:rPr lang="en-GB" sz="900" dirty="0">
                <a:solidFill>
                  <a:srgbClr val="009B00"/>
                </a:solidFill>
                <a:latin typeface="Arial Rounded MT Bold" pitchFamily="34" charset="0"/>
              </a:rPr>
              <a:t>P1- Message from Mrs Horton, dates; P2- Federation </a:t>
            </a:r>
            <a:r>
              <a:rPr lang="en-GB" sz="900" dirty="0" smtClean="0">
                <a:solidFill>
                  <a:srgbClr val="009B00"/>
                </a:solidFill>
                <a:latin typeface="Arial Rounded MT Bold" pitchFamily="34" charset="0"/>
              </a:rPr>
              <a:t>news; </a:t>
            </a:r>
          </a:p>
          <a:p>
            <a:pPr algn="ctr"/>
            <a:r>
              <a:rPr lang="en-GB" sz="900" dirty="0" smtClean="0">
                <a:solidFill>
                  <a:srgbClr val="009B00"/>
                </a:solidFill>
                <a:latin typeface="Arial Rounded MT Bold" pitchFamily="34" charset="0"/>
              </a:rPr>
              <a:t>P3 and 4 – </a:t>
            </a:r>
            <a:r>
              <a:rPr lang="en-GB" sz="900" dirty="0">
                <a:solidFill>
                  <a:srgbClr val="009B00"/>
                </a:solidFill>
                <a:latin typeface="Arial Rounded MT Bold" pitchFamily="34" charset="0"/>
              </a:rPr>
              <a:t>Friends Of Hargrave Park; </a:t>
            </a:r>
            <a:r>
              <a:rPr lang="en-GB" sz="900" dirty="0" smtClean="0">
                <a:solidFill>
                  <a:srgbClr val="009B00"/>
                </a:solidFill>
                <a:latin typeface="Arial Rounded MT Bold" pitchFamily="34" charset="0"/>
              </a:rPr>
              <a:t>P5 </a:t>
            </a:r>
            <a:r>
              <a:rPr lang="en-GB" sz="900" dirty="0">
                <a:solidFill>
                  <a:srgbClr val="009B00"/>
                </a:solidFill>
                <a:latin typeface="Arial Rounded MT Bold" pitchFamily="34" charset="0"/>
              </a:rPr>
              <a:t>-</a:t>
            </a:r>
            <a:r>
              <a:rPr lang="en-GB" sz="900" dirty="0" err="1">
                <a:solidFill>
                  <a:srgbClr val="009B00"/>
                </a:solidFill>
                <a:latin typeface="Arial Rounded MT Bold" pitchFamily="34" charset="0"/>
              </a:rPr>
              <a:t>Frinton</a:t>
            </a:r>
            <a:r>
              <a:rPr lang="en-GB" sz="900" dirty="0">
                <a:solidFill>
                  <a:srgbClr val="009B00"/>
                </a:solidFill>
                <a:latin typeface="Arial Rounded MT Bold" pitchFamily="34" charset="0"/>
              </a:rPr>
              <a:t> </a:t>
            </a:r>
            <a:r>
              <a:rPr lang="en-GB" sz="900" dirty="0" smtClean="0">
                <a:solidFill>
                  <a:srgbClr val="009B00"/>
                </a:solidFill>
                <a:latin typeface="Arial Rounded MT Bold" pitchFamily="34" charset="0"/>
              </a:rPr>
              <a:t>2024; </a:t>
            </a:r>
          </a:p>
          <a:p>
            <a:pPr algn="ctr"/>
            <a:r>
              <a:rPr lang="en-GB" sz="900" dirty="0" smtClean="0">
                <a:solidFill>
                  <a:srgbClr val="009B00"/>
                </a:solidFill>
                <a:latin typeface="Arial Rounded MT Bold" pitchFamily="34" charset="0"/>
              </a:rPr>
              <a:t>P6 - Online </a:t>
            </a:r>
            <a:r>
              <a:rPr lang="en-GB" sz="900" dirty="0" smtClean="0">
                <a:solidFill>
                  <a:srgbClr val="009B00"/>
                </a:solidFill>
                <a:latin typeface="Arial Rounded MT Bold" pitchFamily="34" charset="0"/>
              </a:rPr>
              <a:t>Safety, Nursery and toddle room vacancies; </a:t>
            </a:r>
            <a:r>
              <a:rPr lang="en-GB" sz="900" dirty="0" smtClean="0">
                <a:solidFill>
                  <a:srgbClr val="009B00"/>
                </a:solidFill>
                <a:latin typeface="Arial Rounded MT Bold" pitchFamily="34" charset="0"/>
              </a:rPr>
              <a:t>P7 </a:t>
            </a:r>
            <a:r>
              <a:rPr lang="en-GB" sz="900" dirty="0">
                <a:solidFill>
                  <a:srgbClr val="009B00"/>
                </a:solidFill>
                <a:latin typeface="Arial Rounded MT Bold" pitchFamily="34" charset="0"/>
              </a:rPr>
              <a:t>– September 2024 – </a:t>
            </a:r>
            <a:r>
              <a:rPr lang="en-GB" sz="900" dirty="0" smtClean="0">
                <a:solidFill>
                  <a:srgbClr val="009B00"/>
                </a:solidFill>
                <a:latin typeface="Arial Rounded MT Bold" pitchFamily="34" charset="0"/>
              </a:rPr>
              <a:t>Classes; P8 </a:t>
            </a:r>
            <a:r>
              <a:rPr lang="en-GB" sz="900" dirty="0">
                <a:solidFill>
                  <a:srgbClr val="009B00"/>
                </a:solidFill>
                <a:latin typeface="Arial Rounded MT Bold" pitchFamily="34" charset="0"/>
              </a:rPr>
              <a:t>-Handwriting and Presentation; </a:t>
            </a:r>
          </a:p>
          <a:p>
            <a:pPr algn="ctr"/>
            <a:r>
              <a:rPr lang="en-GB" sz="900" dirty="0" smtClean="0">
                <a:solidFill>
                  <a:srgbClr val="009B00"/>
                </a:solidFill>
                <a:latin typeface="Arial Rounded MT Bold" pitchFamily="34" charset="0"/>
              </a:rPr>
              <a:t>P9- </a:t>
            </a:r>
            <a:r>
              <a:rPr lang="en-GB" sz="900" dirty="0">
                <a:solidFill>
                  <a:srgbClr val="009B00"/>
                </a:solidFill>
                <a:latin typeface="Arial Rounded MT Bold" pitchFamily="34" charset="0"/>
              </a:rPr>
              <a:t>A message from our SENDCO; </a:t>
            </a:r>
            <a:r>
              <a:rPr lang="en-GB" sz="900" dirty="0" smtClean="0">
                <a:solidFill>
                  <a:srgbClr val="009B00"/>
                </a:solidFill>
                <a:latin typeface="Arial Rounded MT Bold" pitchFamily="34" charset="0"/>
              </a:rPr>
              <a:t>P10 </a:t>
            </a:r>
            <a:r>
              <a:rPr lang="en-GB" sz="900" dirty="0">
                <a:solidFill>
                  <a:srgbClr val="009B00"/>
                </a:solidFill>
                <a:latin typeface="Arial Rounded MT Bold" pitchFamily="34" charset="0"/>
              </a:rPr>
              <a:t>- Reading Recommendations; </a:t>
            </a:r>
          </a:p>
          <a:p>
            <a:pPr algn="ctr"/>
            <a:r>
              <a:rPr lang="en-GB" sz="900" dirty="0" smtClean="0">
                <a:solidFill>
                  <a:srgbClr val="009B00"/>
                </a:solidFill>
                <a:latin typeface="Arial Rounded MT Bold" pitchFamily="34" charset="0"/>
              </a:rPr>
              <a:t>P11 </a:t>
            </a:r>
            <a:r>
              <a:rPr lang="en-GB" sz="900" dirty="0">
                <a:solidFill>
                  <a:srgbClr val="009B00"/>
                </a:solidFill>
                <a:latin typeface="Arial Rounded MT Bold" pitchFamily="34" charset="0"/>
              </a:rPr>
              <a:t>– A message from Islington; </a:t>
            </a:r>
            <a:r>
              <a:rPr lang="en-GB" sz="900" dirty="0" smtClean="0">
                <a:solidFill>
                  <a:srgbClr val="009B00"/>
                </a:solidFill>
                <a:latin typeface="Arial Rounded MT Bold" pitchFamily="34" charset="0"/>
              </a:rPr>
              <a:t>P12 </a:t>
            </a:r>
            <a:r>
              <a:rPr lang="en-GB" sz="900" dirty="0">
                <a:solidFill>
                  <a:srgbClr val="009B00"/>
                </a:solidFill>
                <a:latin typeface="Arial Rounded MT Bold" pitchFamily="34" charset="0"/>
              </a:rPr>
              <a:t>-  Community Support and Activities; </a:t>
            </a:r>
            <a:r>
              <a:rPr lang="en-GB" sz="900" dirty="0" smtClean="0">
                <a:solidFill>
                  <a:srgbClr val="009B00"/>
                </a:solidFill>
                <a:latin typeface="Arial Rounded MT Bold" pitchFamily="34" charset="0"/>
              </a:rPr>
              <a:t>P13 </a:t>
            </a:r>
            <a:r>
              <a:rPr lang="en-GB" sz="900" dirty="0">
                <a:solidFill>
                  <a:srgbClr val="009B00"/>
                </a:solidFill>
                <a:latin typeface="Arial Rounded MT Bold" pitchFamily="34" charset="0"/>
              </a:rPr>
              <a:t>- Attendance Matters; </a:t>
            </a:r>
            <a:r>
              <a:rPr lang="en-GB" sz="900" dirty="0" smtClean="0">
                <a:solidFill>
                  <a:srgbClr val="009B00"/>
                </a:solidFill>
                <a:latin typeface="Arial Rounded MT Bold" pitchFamily="34" charset="0"/>
              </a:rPr>
              <a:t>P14 </a:t>
            </a:r>
            <a:r>
              <a:rPr lang="en-GB" sz="900" dirty="0">
                <a:solidFill>
                  <a:srgbClr val="009B00"/>
                </a:solidFill>
                <a:latin typeface="Arial Rounded MT Bold" pitchFamily="34" charset="0"/>
              </a:rPr>
              <a:t>– term dates 24/25</a:t>
            </a:r>
          </a:p>
        </p:txBody>
      </p:sp>
      <p:sp>
        <p:nvSpPr>
          <p:cNvPr id="4" name="Rounded Rectangle 3"/>
          <p:cNvSpPr/>
          <p:nvPr/>
        </p:nvSpPr>
        <p:spPr>
          <a:xfrm>
            <a:off x="5148064" y="2852936"/>
            <a:ext cx="3816424" cy="2664296"/>
          </a:xfrm>
          <a:prstGeom prst="roundRect">
            <a:avLst>
              <a:gd name="adj" fmla="val 72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lumMod val="50000"/>
                  </a:schemeClr>
                </a:solidFill>
                <a:latin typeface="Arial Rounded MT Bold" panose="020F0704030504030204" pitchFamily="34" charset="0"/>
              </a:rPr>
              <a:t>Life on the Thames Exhibition</a:t>
            </a:r>
          </a:p>
          <a:p>
            <a:pPr algn="ctr"/>
            <a:endParaRPr lang="en-GB" sz="400" dirty="0">
              <a:solidFill>
                <a:schemeClr val="bg1">
                  <a:lumMod val="50000"/>
                </a:schemeClr>
              </a:solidFill>
              <a:latin typeface="Arial Rounded MT Bold" panose="020F0704030504030204" pitchFamily="34" charset="0"/>
            </a:endParaRPr>
          </a:p>
          <a:p>
            <a:pPr algn="ctr"/>
            <a:r>
              <a:rPr lang="en-GB" sz="1200" dirty="0">
                <a:solidFill>
                  <a:schemeClr val="bg1">
                    <a:lumMod val="50000"/>
                  </a:schemeClr>
                </a:solidFill>
                <a:latin typeface="Arial Rounded MT Bold" panose="020F0704030504030204" pitchFamily="34" charset="0"/>
              </a:rPr>
              <a:t>The Exhibition will be OPEN to families on Thursday 18</a:t>
            </a:r>
            <a:r>
              <a:rPr lang="en-GB" sz="1200" baseline="30000" dirty="0">
                <a:solidFill>
                  <a:schemeClr val="bg1">
                    <a:lumMod val="50000"/>
                  </a:schemeClr>
                </a:solidFill>
                <a:latin typeface="Arial Rounded MT Bold" panose="020F0704030504030204" pitchFamily="34" charset="0"/>
              </a:rPr>
              <a:t>th</a:t>
            </a:r>
            <a:r>
              <a:rPr lang="en-GB" sz="1200" dirty="0">
                <a:solidFill>
                  <a:schemeClr val="bg1">
                    <a:lumMod val="50000"/>
                  </a:schemeClr>
                </a:solidFill>
                <a:latin typeface="Arial Rounded MT Bold" panose="020F0704030504030204" pitchFamily="34" charset="0"/>
              </a:rPr>
              <a:t> and Friday 19</a:t>
            </a:r>
            <a:r>
              <a:rPr lang="en-GB" sz="1200" baseline="30000" dirty="0">
                <a:solidFill>
                  <a:schemeClr val="bg1">
                    <a:lumMod val="50000"/>
                  </a:schemeClr>
                </a:solidFill>
                <a:latin typeface="Arial Rounded MT Bold" panose="020F0704030504030204" pitchFamily="34" charset="0"/>
              </a:rPr>
              <a:t>th</a:t>
            </a:r>
            <a:r>
              <a:rPr lang="en-GB" sz="1200" dirty="0">
                <a:solidFill>
                  <a:schemeClr val="bg1">
                    <a:lumMod val="50000"/>
                  </a:schemeClr>
                </a:solidFill>
                <a:latin typeface="Arial Rounded MT Bold" panose="020F0704030504030204" pitchFamily="34" charset="0"/>
              </a:rPr>
              <a:t> July. </a:t>
            </a:r>
          </a:p>
          <a:p>
            <a:pPr algn="ctr"/>
            <a:r>
              <a:rPr lang="en-GB" sz="1200" dirty="0">
                <a:solidFill>
                  <a:schemeClr val="bg1">
                    <a:lumMod val="50000"/>
                  </a:schemeClr>
                </a:solidFill>
                <a:latin typeface="Arial Rounded MT Bold" panose="020F0704030504030204" pitchFamily="34" charset="0"/>
              </a:rPr>
              <a:t>To help us manage numbers, please try and stick with the following timetable – children from each house will be working as exhibition guides during each house slot. </a:t>
            </a:r>
          </a:p>
          <a:p>
            <a:pPr algn="ctr"/>
            <a:endParaRPr lang="en-GB" sz="800" dirty="0">
              <a:solidFill>
                <a:schemeClr val="bg1">
                  <a:lumMod val="50000"/>
                </a:schemeClr>
              </a:solidFill>
              <a:latin typeface="Arial Rounded MT Bold" panose="020F0704030504030204" pitchFamily="34" charset="0"/>
            </a:endParaRPr>
          </a:p>
          <a:p>
            <a:pPr algn="ctr"/>
            <a:r>
              <a:rPr lang="en-GB" sz="1200" dirty="0">
                <a:solidFill>
                  <a:schemeClr val="bg1">
                    <a:lumMod val="50000"/>
                  </a:schemeClr>
                </a:solidFill>
                <a:latin typeface="Arial Rounded MT Bold" panose="020F0704030504030204" pitchFamily="34" charset="0"/>
              </a:rPr>
              <a:t>Thurs 18</a:t>
            </a:r>
            <a:r>
              <a:rPr lang="en-GB" sz="1200" baseline="30000" dirty="0">
                <a:solidFill>
                  <a:schemeClr val="bg1">
                    <a:lumMod val="50000"/>
                  </a:schemeClr>
                </a:solidFill>
                <a:latin typeface="Arial Rounded MT Bold" panose="020F0704030504030204" pitchFamily="34" charset="0"/>
              </a:rPr>
              <a:t>th</a:t>
            </a:r>
            <a:r>
              <a:rPr lang="en-GB" sz="1200" dirty="0">
                <a:solidFill>
                  <a:schemeClr val="bg1">
                    <a:lumMod val="50000"/>
                  </a:schemeClr>
                </a:solidFill>
                <a:latin typeface="Arial Rounded MT Bold" panose="020F0704030504030204" pitchFamily="34" charset="0"/>
              </a:rPr>
              <a:t> 9:30 am – 11:45am – Nemo families</a:t>
            </a:r>
          </a:p>
          <a:p>
            <a:pPr algn="ctr"/>
            <a:r>
              <a:rPr lang="en-GB" sz="1200" dirty="0">
                <a:solidFill>
                  <a:schemeClr val="bg1">
                    <a:lumMod val="50000"/>
                  </a:schemeClr>
                </a:solidFill>
                <a:latin typeface="Arial Rounded MT Bold" panose="020F0704030504030204" pitchFamily="34" charset="0"/>
              </a:rPr>
              <a:t>Thurs 18</a:t>
            </a:r>
            <a:r>
              <a:rPr lang="en-GB" sz="1200" baseline="30000" dirty="0">
                <a:solidFill>
                  <a:schemeClr val="bg1">
                    <a:lumMod val="50000"/>
                  </a:schemeClr>
                </a:solidFill>
                <a:latin typeface="Arial Rounded MT Bold" panose="020F0704030504030204" pitchFamily="34" charset="0"/>
              </a:rPr>
              <a:t>th</a:t>
            </a:r>
            <a:r>
              <a:rPr lang="en-GB" sz="1200" dirty="0">
                <a:solidFill>
                  <a:schemeClr val="bg1">
                    <a:lumMod val="50000"/>
                  </a:schemeClr>
                </a:solidFill>
                <a:latin typeface="Arial Rounded MT Bold" panose="020F0704030504030204" pitchFamily="34" charset="0"/>
              </a:rPr>
              <a:t> 1pm – 3:15pm - Paddington families</a:t>
            </a:r>
          </a:p>
          <a:p>
            <a:pPr algn="ctr"/>
            <a:r>
              <a:rPr lang="en-GB" sz="1200" i="1" dirty="0">
                <a:solidFill>
                  <a:schemeClr val="bg1">
                    <a:lumMod val="50000"/>
                  </a:schemeClr>
                </a:solidFill>
                <a:latin typeface="Arial Rounded MT Bold" panose="020F0704030504030204" pitchFamily="34" charset="0"/>
              </a:rPr>
              <a:t>Open to all during the Summer Fair</a:t>
            </a:r>
          </a:p>
          <a:p>
            <a:pPr algn="ctr"/>
            <a:r>
              <a:rPr lang="en-GB" sz="1200" dirty="0">
                <a:solidFill>
                  <a:schemeClr val="bg1">
                    <a:lumMod val="50000"/>
                  </a:schemeClr>
                </a:solidFill>
                <a:latin typeface="Arial Rounded MT Bold" panose="020F0704030504030204" pitchFamily="34" charset="0"/>
              </a:rPr>
              <a:t>Fri 19</a:t>
            </a:r>
            <a:r>
              <a:rPr lang="en-GB" sz="1200" baseline="30000" dirty="0">
                <a:solidFill>
                  <a:schemeClr val="bg1">
                    <a:lumMod val="50000"/>
                  </a:schemeClr>
                </a:solidFill>
                <a:latin typeface="Arial Rounded MT Bold" panose="020F0704030504030204" pitchFamily="34" charset="0"/>
              </a:rPr>
              <a:t>th</a:t>
            </a:r>
            <a:r>
              <a:rPr lang="en-GB" sz="1200" dirty="0">
                <a:solidFill>
                  <a:schemeClr val="bg1">
                    <a:lumMod val="50000"/>
                  </a:schemeClr>
                </a:solidFill>
                <a:latin typeface="Arial Rounded MT Bold" panose="020F0704030504030204" pitchFamily="34" charset="0"/>
              </a:rPr>
              <a:t> 9:30 am – 11:45am – Mowgli families</a:t>
            </a:r>
          </a:p>
          <a:p>
            <a:pPr algn="ctr"/>
            <a:r>
              <a:rPr lang="en-GB" sz="1200" dirty="0">
                <a:solidFill>
                  <a:schemeClr val="bg1">
                    <a:lumMod val="50000"/>
                  </a:schemeClr>
                </a:solidFill>
                <a:latin typeface="Arial Rounded MT Bold" panose="020F0704030504030204" pitchFamily="34" charset="0"/>
              </a:rPr>
              <a:t>Fri 19</a:t>
            </a:r>
            <a:r>
              <a:rPr lang="en-GB" sz="1200" baseline="30000" dirty="0">
                <a:solidFill>
                  <a:schemeClr val="bg1">
                    <a:lumMod val="50000"/>
                  </a:schemeClr>
                </a:solidFill>
                <a:latin typeface="Arial Rounded MT Bold" panose="020F0704030504030204" pitchFamily="34" charset="0"/>
              </a:rPr>
              <a:t>th</a:t>
            </a:r>
            <a:r>
              <a:rPr lang="en-GB" sz="1200" dirty="0">
                <a:solidFill>
                  <a:schemeClr val="bg1">
                    <a:lumMod val="50000"/>
                  </a:schemeClr>
                </a:solidFill>
                <a:latin typeface="Arial Rounded MT Bold" panose="020F0704030504030204" pitchFamily="34" charset="0"/>
              </a:rPr>
              <a:t> 1pm – 3:15pm – Simba families</a:t>
            </a:r>
            <a:endParaRPr lang="en-GB" sz="16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3260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128233" y="89244"/>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a:solidFill>
                <a:prstClr val="white"/>
              </a:solidFill>
            </a:endParaRPr>
          </a:p>
          <a:p>
            <a:endParaRPr lang="en-US" b="1" i="1" dirty="0">
              <a:solidFill>
                <a:prstClr val="white"/>
              </a:solidFill>
            </a:endParaRPr>
          </a:p>
          <a:p>
            <a:r>
              <a:rPr lang="en-US" b="1" i="1" dirty="0">
                <a:solidFill>
                  <a:prstClr val="white"/>
                </a:solidFill>
              </a:rPr>
              <a:t>                            </a:t>
            </a:r>
          </a:p>
        </p:txBody>
      </p:sp>
      <p:pic>
        <p:nvPicPr>
          <p:cNvPr id="27" name="0B2F2334-5F09-4A72-92C1-07203C4260DD" descr="EB53DFA0-F9F9-4B91-ABFB-3D82AEFAAB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b="1" dirty="0">
                <a:solidFill>
                  <a:prstClr val="white"/>
                </a:solidFill>
                <a:latin typeface="Comic Sans MS" panose="030F0702030302020204" pitchFamily="66" charset="0"/>
              </a:rPr>
              <a:t>Friday 12</a:t>
            </a:r>
            <a:r>
              <a:rPr lang="en-GB" sz="2800" b="1" baseline="30000" dirty="0">
                <a:solidFill>
                  <a:prstClr val="white"/>
                </a:solidFill>
                <a:latin typeface="Comic Sans MS" panose="030F0702030302020204" pitchFamily="66" charset="0"/>
              </a:rPr>
              <a:t>th</a:t>
            </a:r>
            <a:r>
              <a:rPr lang="en-GB" sz="2800" b="1" dirty="0">
                <a:solidFill>
                  <a:prstClr val="white"/>
                </a:solidFill>
                <a:latin typeface="Comic Sans MS" panose="030F0702030302020204" pitchFamily="66" charset="0"/>
              </a:rPr>
              <a:t> July</a:t>
            </a:r>
          </a:p>
        </p:txBody>
      </p:sp>
      <p:sp>
        <p:nvSpPr>
          <p:cNvPr id="3" name="Rectangle 2"/>
          <p:cNvSpPr/>
          <p:nvPr/>
        </p:nvSpPr>
        <p:spPr>
          <a:xfrm>
            <a:off x="144963" y="2393321"/>
            <a:ext cx="3645858" cy="461665"/>
          </a:xfrm>
          <a:prstGeom prst="rect">
            <a:avLst/>
          </a:prstGeom>
        </p:spPr>
        <p:txBody>
          <a:bodyPr wrap="square">
            <a:spAutoFit/>
          </a:bodyPr>
          <a:lstStyle/>
          <a:p>
            <a:pPr algn="ctr"/>
            <a:r>
              <a:rPr lang="en-GB" sz="1200" dirty="0">
                <a:solidFill>
                  <a:srgbClr val="908270"/>
                </a:solidFill>
                <a:latin typeface="Arial Rounded MT Bold" panose="020F0704030504030204" pitchFamily="34" charset="0"/>
              </a:rPr>
              <a:t>Some of the books we have recently enjoyed, which are available from the library: </a:t>
            </a:r>
          </a:p>
        </p:txBody>
      </p:sp>
      <p:sp>
        <p:nvSpPr>
          <p:cNvPr id="4" name="Rounded Rectangle 3"/>
          <p:cNvSpPr/>
          <p:nvPr/>
        </p:nvSpPr>
        <p:spPr>
          <a:xfrm>
            <a:off x="3903200" y="1052736"/>
            <a:ext cx="5061288" cy="5472608"/>
          </a:xfrm>
          <a:prstGeom prst="roundRect">
            <a:avLst>
              <a:gd name="adj" fmla="val 3472"/>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07494" y="2823571"/>
            <a:ext cx="3583327" cy="3825145"/>
          </a:xfrm>
          <a:prstGeom prst="roundRect">
            <a:avLst>
              <a:gd name="adj" fmla="val 3472"/>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3529" y="1147222"/>
            <a:ext cx="1259632" cy="461665"/>
          </a:xfrm>
          <a:prstGeom prst="rect">
            <a:avLst/>
          </a:prstGeom>
        </p:spPr>
        <p:txBody>
          <a:bodyPr wrap="square">
            <a:spAutoFit/>
          </a:bodyPr>
          <a:lstStyle/>
          <a:p>
            <a:pPr algn="ctr"/>
            <a:endParaRPr lang="en-US" sz="2400" dirty="0"/>
          </a:p>
        </p:txBody>
      </p:sp>
      <p:sp>
        <p:nvSpPr>
          <p:cNvPr id="18" name="Rectangle 17"/>
          <p:cNvSpPr/>
          <p:nvPr/>
        </p:nvSpPr>
        <p:spPr>
          <a:xfrm>
            <a:off x="274700" y="4364905"/>
            <a:ext cx="1373183" cy="2100575"/>
          </a:xfrm>
          <a:prstGeom prst="rect">
            <a:avLst/>
          </a:prstGeom>
        </p:spPr>
        <p:txBody>
          <a:bodyPr wrap="square">
            <a:spAutoFit/>
          </a:bodyPr>
          <a:lstStyle/>
          <a:p>
            <a:pPr algn="ctr"/>
            <a:r>
              <a:rPr lang="en-GB" sz="1050" dirty="0">
                <a:solidFill>
                  <a:srgbClr val="908270"/>
                </a:solidFill>
                <a:latin typeface="Arial Rounded MT Bold" panose="020F0704030504030204" pitchFamily="34" charset="0"/>
              </a:rPr>
              <a:t>Join Lucy and Tom as they discover the seaside.  From paddling to picnics, to sandcastles and ice cream</a:t>
            </a:r>
          </a:p>
          <a:p>
            <a:pPr algn="ctr"/>
            <a:r>
              <a:rPr lang="en-GB" sz="1050" dirty="0">
                <a:solidFill>
                  <a:srgbClr val="908270"/>
                </a:solidFill>
                <a:latin typeface="Arial Rounded MT Bold" panose="020F0704030504030204" pitchFamily="34" charset="0"/>
              </a:rPr>
              <a:t/>
            </a:r>
            <a:br>
              <a:rPr lang="en-GB" sz="1050" dirty="0">
                <a:solidFill>
                  <a:srgbClr val="908270"/>
                </a:solidFill>
                <a:latin typeface="Arial Rounded MT Bold" panose="020F0704030504030204" pitchFamily="34" charset="0"/>
              </a:rPr>
            </a:br>
            <a:r>
              <a:rPr lang="en-GB" sz="1200" u="sng" dirty="0">
                <a:solidFill>
                  <a:srgbClr val="908270"/>
                </a:solidFill>
                <a:latin typeface="Arial Rounded MT Bold" panose="020F0704030504030204" pitchFamily="34" charset="0"/>
              </a:rPr>
              <a:t>Recommended </a:t>
            </a:r>
          </a:p>
          <a:p>
            <a:pPr algn="ctr"/>
            <a:r>
              <a:rPr lang="en-GB" sz="1200" u="sng" dirty="0">
                <a:solidFill>
                  <a:srgbClr val="908270"/>
                </a:solidFill>
                <a:latin typeface="Arial Rounded MT Bold" panose="020F0704030504030204" pitchFamily="34" charset="0"/>
              </a:rPr>
              <a:t>for EYFS  and Year 1</a:t>
            </a:r>
            <a:endParaRPr lang="en-US" sz="1200" u="sng" dirty="0">
              <a:solidFill>
                <a:srgbClr val="908270"/>
              </a:solidFill>
              <a:latin typeface="Arial Rounded MT Bold" panose="020F0704030504030204" pitchFamily="34" charset="0"/>
            </a:endParaRPr>
          </a:p>
        </p:txBody>
      </p:sp>
      <p:sp>
        <p:nvSpPr>
          <p:cNvPr id="2" name="AutoShape 4" descr="Which Way to Anywhere (Hardback) - Cressida Cowell | Jarrold, Norwi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Which Way to Anywhere (Hardback) - Cressida Cowell | Jarrold, Norwi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5570132" y="5458426"/>
            <a:ext cx="3394356"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1200" b="1" dirty="0">
                <a:solidFill>
                  <a:srgbClr val="92D050"/>
                </a:solidFill>
                <a:latin typeface="Arial Rounded MT Bold" panose="020F0704030504030204" pitchFamily="34" charset="0"/>
              </a:rPr>
              <a:t>Please help the school library in returning the borrowed books, so others can enjoy them too. </a:t>
            </a:r>
          </a:p>
          <a:p>
            <a:pPr algn="ctr"/>
            <a:endParaRPr lang="en-GB" sz="1200" b="1" dirty="0">
              <a:solidFill>
                <a:srgbClr val="92D050"/>
              </a:solidFill>
              <a:latin typeface="Arial Rounded MT Bold" panose="020F0704030504030204" pitchFamily="34" charset="0"/>
            </a:endParaRPr>
          </a:p>
          <a:p>
            <a:pPr algn="ctr"/>
            <a:r>
              <a:rPr lang="en-GB" sz="1200" b="1" dirty="0">
                <a:solidFill>
                  <a:srgbClr val="92D050"/>
                </a:solidFill>
                <a:latin typeface="Arial Rounded MT Bold" panose="020F0704030504030204" pitchFamily="34" charset="0"/>
              </a:rPr>
              <a:t>If books are ‘lost’ please let the school know. </a:t>
            </a:r>
          </a:p>
        </p:txBody>
      </p:sp>
      <p:sp>
        <p:nvSpPr>
          <p:cNvPr id="9" name="AutoShape 12" descr="Library Signs - Library - Free Transparent PNG Clipart Images Downlo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Library Signs - Library - Free Transparent PNG Clipart Images Downloa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Library Signs - Library - Free Transparent PNG Clipart Images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5818887"/>
            <a:ext cx="1654556" cy="85091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69179" y="2905933"/>
            <a:ext cx="1921643" cy="1538883"/>
          </a:xfrm>
          <a:prstGeom prst="rect">
            <a:avLst/>
          </a:prstGeom>
        </p:spPr>
        <p:txBody>
          <a:bodyPr wrap="square">
            <a:spAutoFit/>
          </a:bodyPr>
          <a:lstStyle/>
          <a:p>
            <a:pPr algn="ctr"/>
            <a:r>
              <a:rPr lang="en-GB" sz="1050" dirty="0">
                <a:solidFill>
                  <a:srgbClr val="908270"/>
                </a:solidFill>
                <a:latin typeface="Arial Rounded MT Bold" panose="020F0704030504030204" pitchFamily="34" charset="0"/>
              </a:rPr>
              <a:t>Winnie is having a ‘whale’ of a time at the seaside but Wilbur hates getting wet. He’d much rather go home.  So when Winnie’s broomstick is swept out to sea, will they end up stranded on the beach?</a:t>
            </a:r>
          </a:p>
          <a:p>
            <a:pPr algn="ctr"/>
            <a:r>
              <a:rPr lang="en-GB" sz="1000" u="sng" dirty="0">
                <a:solidFill>
                  <a:srgbClr val="908270"/>
                </a:solidFill>
                <a:latin typeface="Arial Rounded MT Bold" panose="020F0704030504030204" pitchFamily="34" charset="0"/>
              </a:rPr>
              <a:t> </a:t>
            </a:r>
            <a:endParaRPr lang="en-US" sz="1000" u="sng" dirty="0">
              <a:solidFill>
                <a:srgbClr val="908270"/>
              </a:solidFill>
              <a:latin typeface="Arial Rounded MT Bold" panose="020F0704030504030204" pitchFamily="34" charset="0"/>
            </a:endParaRPr>
          </a:p>
        </p:txBody>
      </p:sp>
      <p:sp>
        <p:nvSpPr>
          <p:cNvPr id="28" name="Rectangle 27"/>
          <p:cNvSpPr/>
          <p:nvPr/>
        </p:nvSpPr>
        <p:spPr>
          <a:xfrm>
            <a:off x="1955872" y="4795748"/>
            <a:ext cx="1834951" cy="276999"/>
          </a:xfrm>
          <a:prstGeom prst="rect">
            <a:avLst/>
          </a:prstGeom>
        </p:spPr>
        <p:txBody>
          <a:bodyPr wrap="square">
            <a:spAutoFit/>
          </a:bodyPr>
          <a:lstStyle/>
          <a:p>
            <a:pPr algn="ctr"/>
            <a:endParaRPr lang="en-US" sz="1200" dirty="0">
              <a:solidFill>
                <a:srgbClr val="908270"/>
              </a:solidFill>
              <a:latin typeface="Arial Rounded MT Bold" panose="020F0704030504030204" pitchFamily="34" charset="0"/>
            </a:endParaRPr>
          </a:p>
        </p:txBody>
      </p:sp>
      <p:sp>
        <p:nvSpPr>
          <p:cNvPr id="26" name="Rectangle 25"/>
          <p:cNvSpPr/>
          <p:nvPr/>
        </p:nvSpPr>
        <p:spPr>
          <a:xfrm>
            <a:off x="1696297" y="2950585"/>
            <a:ext cx="1738446" cy="461665"/>
          </a:xfrm>
          <a:prstGeom prst="rect">
            <a:avLst/>
          </a:prstGeom>
        </p:spPr>
        <p:txBody>
          <a:bodyPr wrap="square">
            <a:spAutoFit/>
          </a:bodyPr>
          <a:lstStyle/>
          <a:p>
            <a:pPr algn="ctr"/>
            <a:endParaRPr lang="en-GB" sz="1200" dirty="0">
              <a:solidFill>
                <a:srgbClr val="908270"/>
              </a:solidFill>
              <a:latin typeface="Arial Rounded MT Bold" panose="020F0704030504030204" pitchFamily="34" charset="0"/>
            </a:endParaRPr>
          </a:p>
          <a:p>
            <a:pPr algn="ctr"/>
            <a:endParaRPr lang="en-US" sz="1200" dirty="0">
              <a:solidFill>
                <a:srgbClr val="908270"/>
              </a:solidFill>
              <a:latin typeface="Arial Rounded MT Bold" panose="020F0704030504030204" pitchFamily="34" charset="0"/>
            </a:endParaRPr>
          </a:p>
        </p:txBody>
      </p:sp>
      <p:pic>
        <p:nvPicPr>
          <p:cNvPr id="12" name="Picture 2">
            <a:extLst>
              <a:ext uri="{FF2B5EF4-FFF2-40B4-BE49-F238E27FC236}">
                <a16:creationId xmlns:a16="http://schemas.microsoft.com/office/drawing/2014/main" xmlns="" id="{5EC0D858-6064-4496-AE67-00D479BF3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31167" y="3040995"/>
            <a:ext cx="1358168" cy="1348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DBEF416F-4D63-47FB-9DB5-D89563AD8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229797" y="4287094"/>
            <a:ext cx="1204946" cy="14053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xmlns="" id="{CADAFEBC-D77F-4878-BF53-011997D543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217473" y="1161792"/>
            <a:ext cx="1039202" cy="159757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xmlns="" id="{52A82DF4-0C72-4209-AF19-4A44D9D140B5}"/>
              </a:ext>
            </a:extLst>
          </p:cNvPr>
          <p:cNvSpPr/>
          <p:nvPr/>
        </p:nvSpPr>
        <p:spPr>
          <a:xfrm>
            <a:off x="5256675" y="1212855"/>
            <a:ext cx="3059741" cy="969496"/>
          </a:xfrm>
          <a:prstGeom prst="rect">
            <a:avLst/>
          </a:prstGeom>
        </p:spPr>
        <p:txBody>
          <a:bodyPr wrap="square">
            <a:spAutoFit/>
          </a:bodyPr>
          <a:lstStyle/>
          <a:p>
            <a:pPr algn="ctr"/>
            <a:r>
              <a:rPr lang="en-GB" sz="1100" dirty="0">
                <a:solidFill>
                  <a:srgbClr val="908270"/>
                </a:solidFill>
                <a:latin typeface="Arial Rounded MT Bold" panose="020F0704030504030204" pitchFamily="34" charset="0"/>
              </a:rPr>
              <a:t>Mo and his friends pack a lunch and head to the seaside for their next running adventure.  But what’s that? Could it really be a sea monster? RUN! </a:t>
            </a:r>
          </a:p>
          <a:p>
            <a:pPr algn="ctr"/>
            <a:r>
              <a:rPr lang="en-GB" sz="1200" u="sng" dirty="0">
                <a:solidFill>
                  <a:srgbClr val="908270"/>
                </a:solidFill>
                <a:latin typeface="Arial Rounded MT Bold" panose="020F0704030504030204" pitchFamily="34" charset="0"/>
              </a:rPr>
              <a:t>Recommended for KS1</a:t>
            </a:r>
            <a:endParaRPr lang="en-US" sz="1200" u="sng" dirty="0">
              <a:solidFill>
                <a:srgbClr val="908270"/>
              </a:solidFill>
              <a:latin typeface="Arial Rounded MT Bold" panose="020F0704030504030204" pitchFamily="34" charset="0"/>
            </a:endParaRPr>
          </a:p>
        </p:txBody>
      </p:sp>
      <p:pic>
        <p:nvPicPr>
          <p:cNvPr id="1030" name="Picture 6">
            <a:extLst>
              <a:ext uri="{FF2B5EF4-FFF2-40B4-BE49-F238E27FC236}">
                <a16:creationId xmlns:a16="http://schemas.microsoft.com/office/drawing/2014/main" xmlns="" id="{3F8D9F6F-7C13-49AE-A1DD-3754615E52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678165" y="2275453"/>
            <a:ext cx="1223792" cy="156443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xmlns="" id="{F5A6E742-B115-4737-9721-B5F6704B8A3A}"/>
              </a:ext>
            </a:extLst>
          </p:cNvPr>
          <p:cNvSpPr/>
          <p:nvPr/>
        </p:nvSpPr>
        <p:spPr>
          <a:xfrm>
            <a:off x="5369052" y="2584533"/>
            <a:ext cx="2371300" cy="1477328"/>
          </a:xfrm>
          <a:prstGeom prst="rect">
            <a:avLst/>
          </a:prstGeom>
        </p:spPr>
        <p:txBody>
          <a:bodyPr wrap="square">
            <a:spAutoFit/>
          </a:bodyPr>
          <a:lstStyle/>
          <a:p>
            <a:pPr algn="ctr"/>
            <a:r>
              <a:rPr lang="en-GB" sz="1100" dirty="0">
                <a:solidFill>
                  <a:srgbClr val="908270"/>
                </a:solidFill>
                <a:latin typeface="Arial Rounded MT Bold" panose="020F0704030504030204" pitchFamily="34" charset="0"/>
              </a:rPr>
              <a:t>This book will show you what a bird’s eye map is by looking at aerial photos of a seaside town.  How tourist maps can help you find your way around, how to use a compass on the beach</a:t>
            </a:r>
          </a:p>
          <a:p>
            <a:pPr algn="ctr"/>
            <a:r>
              <a:rPr lang="en-GB" sz="1100" b="0" i="0" dirty="0">
                <a:solidFill>
                  <a:srgbClr val="908270"/>
                </a:solidFill>
                <a:effectLst/>
                <a:latin typeface="Arial Rounded MT Bold" panose="020F0704030504030204" pitchFamily="34" charset="0"/>
              </a:rPr>
              <a:t> </a:t>
            </a:r>
            <a:r>
              <a:rPr lang="en-GB" sz="1100" u="sng" dirty="0">
                <a:solidFill>
                  <a:srgbClr val="908270"/>
                </a:solidFill>
                <a:latin typeface="Arial Rounded MT Bold" panose="020F0704030504030204" pitchFamily="34" charset="0"/>
              </a:rPr>
              <a:t>R</a:t>
            </a:r>
            <a:r>
              <a:rPr lang="en-GB" sz="1200" u="sng" dirty="0">
                <a:solidFill>
                  <a:srgbClr val="908270"/>
                </a:solidFill>
                <a:latin typeface="Arial Rounded MT Bold" panose="020F0704030504030204" pitchFamily="34" charset="0"/>
              </a:rPr>
              <a:t>ecommended for LKS2</a:t>
            </a:r>
          </a:p>
          <a:p>
            <a:pPr algn="ctr"/>
            <a:endParaRPr lang="en-US" sz="1200" u="sng" dirty="0">
              <a:solidFill>
                <a:srgbClr val="908270"/>
              </a:solidFill>
              <a:latin typeface="Arial Rounded MT Bold" panose="020F0704030504030204" pitchFamily="34" charset="0"/>
            </a:endParaRPr>
          </a:p>
        </p:txBody>
      </p:sp>
      <p:pic>
        <p:nvPicPr>
          <p:cNvPr id="31" name="Picture 6">
            <a:extLst>
              <a:ext uri="{FF2B5EF4-FFF2-40B4-BE49-F238E27FC236}">
                <a16:creationId xmlns:a16="http://schemas.microsoft.com/office/drawing/2014/main" xmlns="" id="{47875689-BD77-46DE-A463-3950D452BF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4142628" y="3947935"/>
            <a:ext cx="1206209" cy="186112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xmlns="" id="{A027B0D8-48D6-441A-858B-A515713FD463}"/>
              </a:ext>
            </a:extLst>
          </p:cNvPr>
          <p:cNvSpPr txBox="1"/>
          <p:nvPr/>
        </p:nvSpPr>
        <p:spPr>
          <a:xfrm rot="10800000" flipV="1">
            <a:off x="5355799" y="4192972"/>
            <a:ext cx="3513500" cy="1277273"/>
          </a:xfrm>
          <a:prstGeom prst="rect">
            <a:avLst/>
          </a:prstGeom>
          <a:noFill/>
        </p:spPr>
        <p:txBody>
          <a:bodyPr wrap="square">
            <a:spAutoFit/>
          </a:bodyPr>
          <a:lstStyle/>
          <a:p>
            <a:pPr algn="ctr"/>
            <a:r>
              <a:rPr lang="en-GB" sz="1100" dirty="0">
                <a:solidFill>
                  <a:srgbClr val="908270"/>
                </a:solidFill>
                <a:latin typeface="Arial Rounded MT Bold" panose="020F0704030504030204" pitchFamily="34" charset="0"/>
              </a:rPr>
              <a:t>Ro finds school challenging.  She knows people think she’s shy.  But when she goes to the bay each afternoon to watch the dolphin, she finds strength to keep going</a:t>
            </a:r>
            <a:r>
              <a:rPr lang="en-GB" sz="1100" b="0" i="0" dirty="0">
                <a:solidFill>
                  <a:srgbClr val="908270"/>
                </a:solidFill>
                <a:effectLst/>
                <a:latin typeface="Arial Rounded MT Bold" panose="020F0704030504030204" pitchFamily="34" charset="0"/>
              </a:rPr>
              <a:t>. When the dolphin disappears, everything starts falling apart.  Can Ro overcome her fears to find him?    </a:t>
            </a:r>
            <a:r>
              <a:rPr lang="en-GB" sz="1100" u="sng" dirty="0">
                <a:solidFill>
                  <a:srgbClr val="908270"/>
                </a:solidFill>
                <a:latin typeface="Arial Rounded MT Bold" panose="020F0704030504030204" pitchFamily="34" charset="0"/>
              </a:rPr>
              <a:t>Recommended for UKS2</a:t>
            </a:r>
          </a:p>
        </p:txBody>
      </p:sp>
      <p:pic>
        <p:nvPicPr>
          <p:cNvPr id="14" name="Picture 13">
            <a:extLst>
              <a:ext uri="{FF2B5EF4-FFF2-40B4-BE49-F238E27FC236}">
                <a16:creationId xmlns:a16="http://schemas.microsoft.com/office/drawing/2014/main" xmlns="" id="{DC23B897-12F3-493E-815C-E0F61601EA4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886028" y="1301502"/>
            <a:ext cx="1876377" cy="832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Box 34">
            <a:extLst>
              <a:ext uri="{FF2B5EF4-FFF2-40B4-BE49-F238E27FC236}">
                <a16:creationId xmlns:a16="http://schemas.microsoft.com/office/drawing/2014/main" xmlns="" id="{8B65301D-EE25-43E2-B304-B93A09EA75AA}"/>
              </a:ext>
            </a:extLst>
          </p:cNvPr>
          <p:cNvSpPr txBox="1"/>
          <p:nvPr/>
        </p:nvSpPr>
        <p:spPr>
          <a:xfrm>
            <a:off x="242043" y="1212855"/>
            <a:ext cx="1531608" cy="1107996"/>
          </a:xfrm>
          <a:prstGeom prst="rect">
            <a:avLst/>
          </a:prstGeom>
          <a:noFill/>
        </p:spPr>
        <p:txBody>
          <a:bodyPr wrap="square">
            <a:spAutoFit/>
          </a:bodyPr>
          <a:lstStyle/>
          <a:p>
            <a:pPr algn="ctr"/>
            <a:r>
              <a:rPr lang="en-GB" sz="1100" dirty="0">
                <a:solidFill>
                  <a:srgbClr val="908270"/>
                </a:solidFill>
                <a:latin typeface="Arial Rounded MT Bold" panose="020F0704030504030204" pitchFamily="34" charset="0"/>
              </a:rPr>
              <a:t>Books themed around the seaside for this newsletter to tie in with the wonderful Frinton trip!</a:t>
            </a:r>
          </a:p>
        </p:txBody>
      </p:sp>
    </p:spTree>
    <p:extLst>
      <p:ext uri="{BB962C8B-B14F-4D97-AF65-F5344CB8AC3E}">
        <p14:creationId xmlns:p14="http://schemas.microsoft.com/office/powerpoint/2010/main" val="26920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63688" y="228753"/>
            <a:ext cx="7105612" cy="523220"/>
          </a:xfrm>
          <a:prstGeom prst="rect">
            <a:avLst/>
          </a:prstGeom>
          <a:noFill/>
        </p:spPr>
        <p:txBody>
          <a:bodyPr wrap="square" rtlCol="0">
            <a:spAutoFit/>
          </a:bodyPr>
          <a:lstStyle/>
          <a:p>
            <a:pPr algn="r"/>
            <a:r>
              <a:rPr lang="en-GB" sz="2400" dirty="0">
                <a:solidFill>
                  <a:prstClr val="white"/>
                </a:solidFill>
                <a:latin typeface="Arial Rounded MT Bold" panose="020F0704030504030204" pitchFamily="34" charset="0"/>
              </a:rPr>
              <a:t>A message from Islington    </a:t>
            </a: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sp>
        <p:nvSpPr>
          <p:cNvPr id="3" name="AutoShape 2" descr="https://www.thegardenclassroom.org.uk/wp-content/themes/chd/assets/green-logo-ful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4828" y="4279996"/>
            <a:ext cx="4312000" cy="1477328"/>
          </a:xfrm>
          <a:prstGeom prst="rect">
            <a:avLst/>
          </a:prstGeom>
        </p:spPr>
        <p:txBody>
          <a:bodyPr wrap="square">
            <a:spAutoFit/>
          </a:bodyPr>
          <a:lstStyle/>
          <a:p>
            <a:r>
              <a:rPr lang="en-GB" dirty="0"/>
              <a:t>If you receive benefits and are not yet registered for free school meals, visit our  </a:t>
            </a:r>
            <a:r>
              <a:rPr lang="en-GB" u="sng" dirty="0">
                <a:hlinkClick r:id="rId3"/>
              </a:rPr>
              <a:t>free school meals web page</a:t>
            </a:r>
            <a:r>
              <a:rPr lang="en-GB" dirty="0"/>
              <a:t> as soon as possible for the best chance of unlocking all the extra support before the holidays.</a:t>
            </a:r>
            <a:endParaRPr lang="en-US" dirty="0"/>
          </a:p>
        </p:txBody>
      </p:sp>
      <p:pic>
        <p:nvPicPr>
          <p:cNvPr id="1026" name="Picture 2" descr="A plate with food on it&#10;&#10;Description automatically generat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837"/>
          <a:stretch/>
        </p:blipFill>
        <p:spPr bwMode="auto">
          <a:xfrm>
            <a:off x="261283" y="2132856"/>
            <a:ext cx="4199089" cy="196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4007" y="2060848"/>
            <a:ext cx="4483969" cy="3416320"/>
          </a:xfrm>
          <a:prstGeom prst="rect">
            <a:avLst/>
          </a:prstGeom>
        </p:spPr>
        <p:txBody>
          <a:bodyPr wrap="square">
            <a:spAutoFit/>
          </a:bodyPr>
          <a:lstStyle/>
          <a:p>
            <a:pPr lvl="0"/>
            <a:r>
              <a:rPr lang="en-GB" u="sng" dirty="0">
                <a:solidFill>
                  <a:prstClr val="black"/>
                </a:solidFill>
                <a:hlinkClick r:id="rId5"/>
              </a:rPr>
              <a:t>Register</a:t>
            </a:r>
            <a:r>
              <a:rPr lang="en-GB" u="sng" dirty="0">
                <a:solidFill>
                  <a:prstClr val="black"/>
                </a:solidFill>
              </a:rPr>
              <a:t> </a:t>
            </a:r>
            <a:r>
              <a:rPr lang="en-GB" dirty="0">
                <a:solidFill>
                  <a:prstClr val="black"/>
                </a:solidFill>
              </a:rPr>
              <a:t>before the summer break to unlock:</a:t>
            </a:r>
            <a:endParaRPr lang="en-US" dirty="0">
              <a:solidFill>
                <a:prstClr val="black"/>
              </a:solidFill>
            </a:endParaRPr>
          </a:p>
          <a:p>
            <a:pPr marL="285750" lvl="0" indent="-285750">
              <a:buFont typeface="Arial" panose="020B0604020202020204" pitchFamily="34" charset="0"/>
              <a:buChar char="•"/>
            </a:pPr>
            <a:r>
              <a:rPr lang="en-GB" dirty="0">
                <a:solidFill>
                  <a:prstClr val="black"/>
                </a:solidFill>
              </a:rPr>
              <a:t>A £15 supermarket voucher per child, per week – worth £90 per child over the summer break.</a:t>
            </a:r>
            <a:endParaRPr lang="en-US" dirty="0">
              <a:solidFill>
                <a:prstClr val="black"/>
              </a:solidFill>
            </a:endParaRPr>
          </a:p>
          <a:p>
            <a:pPr marL="285750" lvl="0" indent="-285750">
              <a:buFont typeface="Arial" panose="020B0604020202020204" pitchFamily="34" charset="0"/>
              <a:buChar char="•"/>
            </a:pPr>
            <a:r>
              <a:rPr lang="en-GB" dirty="0">
                <a:solidFill>
                  <a:prstClr val="black"/>
                </a:solidFill>
              </a:rPr>
              <a:t>Access to the Free Holiday Activities with Food programme (HAF). Book a place for your child at dozens of activities – there’s something for everyone. Every activity includes a free healthy meal.</a:t>
            </a:r>
          </a:p>
          <a:p>
            <a:pPr marL="285750" lvl="0" indent="-285750">
              <a:buFont typeface="Arial" panose="020B0604020202020204" pitchFamily="34" charset="0"/>
              <a:buChar char="•"/>
            </a:pPr>
            <a:r>
              <a:rPr lang="en-GB" dirty="0">
                <a:solidFill>
                  <a:prstClr val="black"/>
                </a:solidFill>
              </a:rPr>
              <a:t>A £150 school uniform voucher for every child moving up from primary to secondary school.</a:t>
            </a:r>
            <a:endParaRPr lang="en-US" dirty="0">
              <a:solidFill>
                <a:prstClr val="black"/>
              </a:solidFill>
            </a:endParaRPr>
          </a:p>
        </p:txBody>
      </p:sp>
      <p:sp>
        <p:nvSpPr>
          <p:cNvPr id="8" name="Rectangle 7"/>
          <p:cNvSpPr/>
          <p:nvPr/>
        </p:nvSpPr>
        <p:spPr>
          <a:xfrm>
            <a:off x="164356" y="1054736"/>
            <a:ext cx="8704944" cy="923330"/>
          </a:xfrm>
          <a:prstGeom prst="rect">
            <a:avLst/>
          </a:prstGeom>
        </p:spPr>
        <p:txBody>
          <a:bodyPr wrap="square">
            <a:spAutoFit/>
          </a:bodyPr>
          <a:lstStyle/>
          <a:p>
            <a:pPr lvl="0" algn="ctr"/>
            <a:r>
              <a:rPr lang="en-GB" dirty="0">
                <a:solidFill>
                  <a:prstClr val="black"/>
                </a:solidFill>
              </a:rPr>
              <a:t>Unlock extra benefits worth hundreds of pounds per child!</a:t>
            </a:r>
            <a:endParaRPr lang="en-US" dirty="0">
              <a:solidFill>
                <a:prstClr val="black"/>
              </a:solidFill>
            </a:endParaRPr>
          </a:p>
          <a:p>
            <a:pPr lvl="0" algn="ctr"/>
            <a:r>
              <a:rPr lang="en-GB" dirty="0">
                <a:solidFill>
                  <a:prstClr val="black"/>
                </a:solidFill>
              </a:rPr>
              <a:t>If you receive certain benefits, your child could be eligible for so much more than free school meals! </a:t>
            </a:r>
            <a:endParaRPr 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596" y="5476514"/>
            <a:ext cx="1635119" cy="105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7557" y="5696734"/>
            <a:ext cx="4536504" cy="923330"/>
          </a:xfrm>
          <a:prstGeom prst="rect">
            <a:avLst/>
          </a:prstGeom>
        </p:spPr>
        <p:txBody>
          <a:bodyPr wrap="square">
            <a:spAutoFit/>
          </a:bodyPr>
          <a:lstStyle/>
          <a:p>
            <a:pPr lvl="0"/>
            <a:r>
              <a:rPr lang="en-GB" dirty="0">
                <a:solidFill>
                  <a:prstClr val="black"/>
                </a:solidFill>
              </a:rPr>
              <a:t>Once your application for benefits-related free school meals has been accepted, register and book free </a:t>
            </a:r>
            <a:r>
              <a:rPr lang="en-GB" u="sng" dirty="0">
                <a:solidFill>
                  <a:prstClr val="black"/>
                </a:solidFill>
                <a:hlinkClick r:id="rId7"/>
              </a:rPr>
              <a:t>HAF summer activities.</a:t>
            </a:r>
            <a:endParaRPr lang="en-US" dirty="0">
              <a:solidFill>
                <a:prstClr val="black"/>
              </a:solidFill>
            </a:endParaRPr>
          </a:p>
        </p:txBody>
      </p:sp>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1729" y="5933481"/>
            <a:ext cx="1800200" cy="58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89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800" y="14521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dirty="0">
                <a:solidFill>
                  <a:prstClr val="white"/>
                </a:solidFill>
                <a:latin typeface="Arial Rounded MT Bold" panose="020F0704030504030204" pitchFamily="34" charset="0"/>
              </a:rPr>
              <a:t>Community support and activities  </a:t>
            </a: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pic>
        <p:nvPicPr>
          <p:cNvPr id="14"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44" y="262246"/>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181600" y="1018878"/>
            <a:ext cx="3962400" cy="515526"/>
          </a:xfrm>
          <a:prstGeom prst="rect">
            <a:avLst/>
          </a:prstGeom>
        </p:spPr>
        <p:txBody>
          <a:bodyPr wrap="square">
            <a:spAutoFit/>
          </a:bodyPr>
          <a:lstStyle/>
          <a:p>
            <a:pPr algn="ctr"/>
            <a:r>
              <a:rPr lang="en-GB" sz="1200" b="1" u="sng" dirty="0">
                <a:solidFill>
                  <a:srgbClr val="908270"/>
                </a:solidFill>
                <a:latin typeface="Arial Rounded MT Bold" pitchFamily="34" charset="0"/>
              </a:rPr>
              <a:t> </a:t>
            </a:r>
          </a:p>
          <a:p>
            <a:pPr algn="ctr"/>
            <a:endParaRPr lang="en-GB" sz="500" dirty="0">
              <a:solidFill>
                <a:srgbClr val="908270"/>
              </a:solidFill>
              <a:latin typeface="Arial Rounded MT Bold" pitchFamily="34" charset="0"/>
            </a:endParaRPr>
          </a:p>
          <a:p>
            <a:pPr algn="ctr"/>
            <a:endParaRPr lang="en-GB" sz="1050" dirty="0">
              <a:solidFill>
                <a:srgbClr val="908270"/>
              </a:solidFill>
              <a:latin typeface="Arial Rounded MT Bold" pitchFamily="34" charset="0"/>
            </a:endParaRPr>
          </a:p>
        </p:txBody>
      </p:sp>
      <p:sp>
        <p:nvSpPr>
          <p:cNvPr id="23" name="Rectangle 22">
            <a:extLst>
              <a:ext uri="{FF2B5EF4-FFF2-40B4-BE49-F238E27FC236}">
                <a16:creationId xmlns:a16="http://schemas.microsoft.com/office/drawing/2014/main" xmlns="" id="{81A2B326-BD58-4E3C-87CD-338C5AA5A1F1}"/>
              </a:ext>
            </a:extLst>
          </p:cNvPr>
          <p:cNvSpPr/>
          <p:nvPr/>
        </p:nvSpPr>
        <p:spPr>
          <a:xfrm>
            <a:off x="64800" y="6349286"/>
            <a:ext cx="8971696" cy="41015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491" t="11203" r="35717" b="12390"/>
          <a:stretch/>
        </p:blipFill>
        <p:spPr bwMode="auto">
          <a:xfrm>
            <a:off x="683568" y="1132783"/>
            <a:ext cx="3359753" cy="468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423" t="11445" r="36584" b="16068"/>
          <a:stretch/>
        </p:blipFill>
        <p:spPr bwMode="auto">
          <a:xfrm>
            <a:off x="5173960" y="1069810"/>
            <a:ext cx="3379349" cy="47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86636" y="5961618"/>
            <a:ext cx="2952328" cy="369332"/>
          </a:xfrm>
          <a:prstGeom prst="rect">
            <a:avLst/>
          </a:prstGeom>
          <a:noFill/>
        </p:spPr>
        <p:txBody>
          <a:bodyPr wrap="square" rtlCol="0">
            <a:spAutoFit/>
          </a:bodyPr>
          <a:lstStyle/>
          <a:p>
            <a:r>
              <a:rPr lang="en-GB" dirty="0">
                <a:hlinkClick r:id="rId5"/>
              </a:rPr>
              <a:t>islington.gov.uk/lunch-bunch</a:t>
            </a:r>
            <a:r>
              <a:rPr lang="en-GB" dirty="0"/>
              <a:t> </a:t>
            </a:r>
            <a:endParaRPr lang="en-US" dirty="0"/>
          </a:p>
        </p:txBody>
      </p:sp>
      <p:sp>
        <p:nvSpPr>
          <p:cNvPr id="4" name="TextBox 3"/>
          <p:cNvSpPr txBox="1"/>
          <p:nvPr/>
        </p:nvSpPr>
        <p:spPr>
          <a:xfrm>
            <a:off x="5004048" y="5962134"/>
            <a:ext cx="1008112" cy="369332"/>
          </a:xfrm>
          <a:prstGeom prst="rect">
            <a:avLst/>
          </a:prstGeom>
          <a:noFill/>
        </p:spPr>
        <p:txBody>
          <a:bodyPr wrap="square" rtlCol="0">
            <a:spAutoFit/>
          </a:bodyPr>
          <a:lstStyle/>
          <a:p>
            <a:r>
              <a:rPr lang="en-GB" dirty="0"/>
              <a:t>Link:</a:t>
            </a:r>
            <a:endParaRPr lang="en-US" dirty="0"/>
          </a:p>
        </p:txBody>
      </p:sp>
      <p:sp>
        <p:nvSpPr>
          <p:cNvPr id="5" name="TextBox 4"/>
          <p:cNvSpPr txBox="1"/>
          <p:nvPr/>
        </p:nvSpPr>
        <p:spPr>
          <a:xfrm>
            <a:off x="1043608" y="5929352"/>
            <a:ext cx="3024336" cy="369332"/>
          </a:xfrm>
          <a:prstGeom prst="rect">
            <a:avLst/>
          </a:prstGeom>
          <a:noFill/>
        </p:spPr>
        <p:txBody>
          <a:bodyPr wrap="square" rtlCol="0">
            <a:spAutoFit/>
          </a:bodyPr>
          <a:lstStyle/>
          <a:p>
            <a:r>
              <a:rPr lang="en-US" dirty="0">
                <a:hlinkClick r:id="rId6"/>
              </a:rPr>
              <a:t>St Andrews | Meals Network</a:t>
            </a:r>
            <a:endParaRPr lang="en-US" dirty="0"/>
          </a:p>
        </p:txBody>
      </p:sp>
      <p:sp>
        <p:nvSpPr>
          <p:cNvPr id="12" name="TextBox 11"/>
          <p:cNvSpPr txBox="1"/>
          <p:nvPr/>
        </p:nvSpPr>
        <p:spPr>
          <a:xfrm>
            <a:off x="298904" y="5929868"/>
            <a:ext cx="1008112" cy="369332"/>
          </a:xfrm>
          <a:prstGeom prst="rect">
            <a:avLst/>
          </a:prstGeom>
          <a:noFill/>
        </p:spPr>
        <p:txBody>
          <a:bodyPr wrap="square" rtlCol="0">
            <a:spAutoFit/>
          </a:bodyPr>
          <a:lstStyle/>
          <a:p>
            <a:r>
              <a:rPr lang="en-GB" dirty="0"/>
              <a:t>Link:</a:t>
            </a:r>
            <a:endParaRPr lang="en-US" dirty="0"/>
          </a:p>
        </p:txBody>
      </p:sp>
    </p:spTree>
    <p:extLst>
      <p:ext uri="{BB962C8B-B14F-4D97-AF65-F5344CB8AC3E}">
        <p14:creationId xmlns:p14="http://schemas.microsoft.com/office/powerpoint/2010/main" val="328259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800" y="14521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38998" y="378952"/>
            <a:ext cx="6097498" cy="523220"/>
          </a:xfrm>
          <a:prstGeom prst="rect">
            <a:avLst/>
          </a:prstGeom>
          <a:noFill/>
        </p:spPr>
        <p:txBody>
          <a:bodyPr wrap="square" rtlCol="0">
            <a:spAutoFit/>
          </a:bodyPr>
          <a:lstStyle/>
          <a:p>
            <a:pPr algn="r"/>
            <a:r>
              <a:rPr lang="en-GB" sz="2800" b="1" dirty="0">
                <a:solidFill>
                  <a:schemeClr val="bg1"/>
                </a:solidFill>
                <a:latin typeface="Comic Sans MS" panose="030F0702030302020204" pitchFamily="66" charset="0"/>
              </a:rPr>
              <a:t>Attendance Matters</a:t>
            </a:r>
          </a:p>
        </p:txBody>
      </p:sp>
      <p:pic>
        <p:nvPicPr>
          <p:cNvPr id="13" name="Picture 2" descr="https://psqmportal.thinqi.co.uk/api/storage/c2087152-b8a6-441b-ac8e-3bc02f165dd0/psqm-login-logo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7000"/>
                    </a14:imgEffect>
                  </a14:imgLayer>
                </a14:imgProps>
              </a:ext>
              <a:ext uri="{28A0092B-C50C-407E-A947-70E740481C1C}">
                <a14:useLocalDpi xmlns:a14="http://schemas.microsoft.com/office/drawing/2010/main" val="0"/>
              </a:ext>
            </a:extLst>
          </a:blip>
          <a:srcRect/>
          <a:stretch>
            <a:fillRect/>
          </a:stretch>
        </p:blipFill>
        <p:spPr bwMode="auto">
          <a:xfrm>
            <a:off x="1793440" y="231367"/>
            <a:ext cx="1481914" cy="827402"/>
          </a:xfrm>
          <a:prstGeom prst="rect">
            <a:avLst/>
          </a:prstGeom>
          <a:noFill/>
          <a:extLst>
            <a:ext uri="{909E8E84-426E-40DD-AFC4-6F175D3DCCD1}">
              <a14:hiddenFill xmlns:a14="http://schemas.microsoft.com/office/drawing/2010/main">
                <a:solidFill>
                  <a:srgbClr val="FFFFFF"/>
                </a:solidFill>
              </a14:hiddenFill>
            </a:ext>
          </a:extLst>
        </p:spPr>
      </p:pic>
      <p:pic>
        <p:nvPicPr>
          <p:cNvPr id="14" name="0B2F2334-5F09-4A72-92C1-07203C4260DD" descr="EB53DFA0-F9F9-4B91-ABFB-3D82AEFAAB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144" y="262246"/>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181600" y="1018878"/>
            <a:ext cx="3962400" cy="515526"/>
          </a:xfrm>
          <a:prstGeom prst="rect">
            <a:avLst/>
          </a:prstGeom>
        </p:spPr>
        <p:txBody>
          <a:bodyPr wrap="square">
            <a:spAutoFit/>
          </a:bodyPr>
          <a:lstStyle/>
          <a:p>
            <a:pPr algn="ctr"/>
            <a:r>
              <a:rPr lang="en-GB" sz="1200" b="1" u="sng" dirty="0">
                <a:solidFill>
                  <a:srgbClr val="908270"/>
                </a:solidFill>
                <a:latin typeface="Arial Rounded MT Bold" pitchFamily="34" charset="0"/>
              </a:rPr>
              <a:t> </a:t>
            </a:r>
          </a:p>
          <a:p>
            <a:pPr algn="ctr"/>
            <a:endParaRPr lang="en-GB" sz="500" dirty="0">
              <a:solidFill>
                <a:srgbClr val="908270"/>
              </a:solidFill>
              <a:latin typeface="Arial Rounded MT Bold" pitchFamily="34" charset="0"/>
            </a:endParaRPr>
          </a:p>
          <a:p>
            <a:pPr algn="ctr"/>
            <a:endParaRPr lang="en-GB" sz="1050" dirty="0">
              <a:solidFill>
                <a:srgbClr val="908270"/>
              </a:solidFill>
              <a:latin typeface="Arial Rounded MT Bold" pitchFamily="34" charset="0"/>
            </a:endParaRPr>
          </a:p>
        </p:txBody>
      </p:sp>
      <p:sp>
        <p:nvSpPr>
          <p:cNvPr id="22" name="Rectangle 21"/>
          <p:cNvSpPr/>
          <p:nvPr/>
        </p:nvSpPr>
        <p:spPr>
          <a:xfrm>
            <a:off x="322275" y="4235676"/>
            <a:ext cx="2242602" cy="1600438"/>
          </a:xfrm>
          <a:prstGeom prst="rect">
            <a:avLst/>
          </a:prstGeom>
        </p:spPr>
        <p:txBody>
          <a:bodyPr wrap="square">
            <a:spAutoFit/>
          </a:bodyPr>
          <a:lstStyle/>
          <a:p>
            <a:pPr algn="ctr"/>
            <a:r>
              <a:rPr lang="en-GB" sz="1300" b="1" u="sng" dirty="0">
                <a:solidFill>
                  <a:srgbClr val="908270"/>
                </a:solidFill>
                <a:latin typeface="Arial Rounded MT Bold" pitchFamily="34" charset="0"/>
              </a:rPr>
              <a:t>Best Class Attendance</a:t>
            </a:r>
          </a:p>
          <a:p>
            <a:pPr algn="ctr"/>
            <a:endParaRPr lang="en-GB" sz="1300" b="1" u="sng" dirty="0">
              <a:solidFill>
                <a:srgbClr val="908270"/>
              </a:solidFill>
              <a:latin typeface="Arial Rounded MT Bold" pitchFamily="34" charset="0"/>
            </a:endParaRPr>
          </a:p>
          <a:p>
            <a:pPr algn="ctr"/>
            <a:r>
              <a:rPr lang="en-GB" sz="1200" dirty="0">
                <a:solidFill>
                  <a:srgbClr val="908270"/>
                </a:solidFill>
                <a:latin typeface="Arial Rounded MT Bold" pitchFamily="34" charset="0"/>
              </a:rPr>
              <a:t>Well done to Lime class They achieved 96.6% this week.</a:t>
            </a:r>
          </a:p>
          <a:p>
            <a:pPr algn="ctr"/>
            <a:r>
              <a:rPr lang="en-GB" sz="1200" dirty="0">
                <a:solidFill>
                  <a:srgbClr val="908270"/>
                </a:solidFill>
                <a:latin typeface="Arial Rounded MT Bold" pitchFamily="34" charset="0"/>
              </a:rPr>
              <a:t>Lime class will be rewarded with a prize for their great efforts.</a:t>
            </a:r>
          </a:p>
        </p:txBody>
      </p:sp>
      <p:sp>
        <p:nvSpPr>
          <p:cNvPr id="19" name="Rounded Rectangle 18"/>
          <p:cNvSpPr/>
          <p:nvPr/>
        </p:nvSpPr>
        <p:spPr>
          <a:xfrm>
            <a:off x="634244" y="2289732"/>
            <a:ext cx="4868406" cy="457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Rectangle 16">
            <a:extLst>
              <a:ext uri="{FF2B5EF4-FFF2-40B4-BE49-F238E27FC236}">
                <a16:creationId xmlns:a16="http://schemas.microsoft.com/office/drawing/2014/main" xmlns="" id="{EEC0A940-638F-4172-9C9D-D935DC68A954}"/>
              </a:ext>
            </a:extLst>
          </p:cNvPr>
          <p:cNvSpPr/>
          <p:nvPr/>
        </p:nvSpPr>
        <p:spPr>
          <a:xfrm>
            <a:off x="5796994" y="2311540"/>
            <a:ext cx="3157505" cy="36625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171450" indent="-171450">
              <a:buFont typeface="Arial" panose="020B0604020202020204" pitchFamily="34" charset="0"/>
              <a:buChar char="•"/>
            </a:pPr>
            <a:r>
              <a:rPr lang="en-GB" sz="1400" dirty="0"/>
              <a:t>Did you know that Hargrave Park has an attendance target of 96%?</a:t>
            </a:r>
          </a:p>
          <a:p>
            <a:endParaRPr lang="en-GB" sz="1400" dirty="0"/>
          </a:p>
          <a:p>
            <a:pPr marL="171450" indent="-171450">
              <a:buFont typeface="Arial" panose="020B0604020202020204" pitchFamily="34" charset="0"/>
              <a:buChar char="•"/>
            </a:pPr>
            <a:r>
              <a:rPr lang="en-GB" sz="1400" dirty="0"/>
              <a:t>Did you know there are still 10 children who have 100% attendance. </a:t>
            </a:r>
          </a:p>
          <a:p>
            <a:pPr marL="171450" indent="-171450">
              <a:buFont typeface="Arial" panose="020B0604020202020204" pitchFamily="34" charset="0"/>
              <a:buChar char="•"/>
            </a:pPr>
            <a:endParaRPr lang="en-GB" sz="1400" dirty="0"/>
          </a:p>
          <a:p>
            <a:endParaRPr lang="en-GB" sz="1400" dirty="0"/>
          </a:p>
          <a:p>
            <a:pPr marL="171450" indent="-171450">
              <a:buFont typeface="Arial" panose="020B0604020202020204" pitchFamily="34" charset="0"/>
              <a:buChar char="•"/>
            </a:pPr>
            <a:r>
              <a:rPr lang="en-GB" sz="1400" dirty="0"/>
              <a:t>Did you know there are now 107 children with 96% attendance and above?</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Did you also know that 72 children have never been late for school?</a:t>
            </a:r>
          </a:p>
          <a:p>
            <a:pPr marL="171450" indent="-171450">
              <a:buFont typeface="Arial" panose="020B0604020202020204" pitchFamily="34" charset="0"/>
              <a:buChar char="•"/>
            </a:pPr>
            <a:endParaRPr lang="en-GB" sz="1400" dirty="0"/>
          </a:p>
          <a:p>
            <a:endParaRPr lang="en-GB" sz="1200" dirty="0"/>
          </a:p>
          <a:p>
            <a:pPr algn="ctr"/>
            <a:r>
              <a:rPr lang="en-GB" sz="1200" dirty="0"/>
              <a:t>Congratulations to all of those children – Keep up the good work!</a:t>
            </a:r>
          </a:p>
        </p:txBody>
      </p:sp>
      <p:sp>
        <p:nvSpPr>
          <p:cNvPr id="23" name="Rectangle 22">
            <a:extLst>
              <a:ext uri="{FF2B5EF4-FFF2-40B4-BE49-F238E27FC236}">
                <a16:creationId xmlns:a16="http://schemas.microsoft.com/office/drawing/2014/main" xmlns="" id="{81A2B326-BD58-4E3C-87CD-338C5AA5A1F1}"/>
              </a:ext>
            </a:extLst>
          </p:cNvPr>
          <p:cNvSpPr/>
          <p:nvPr/>
        </p:nvSpPr>
        <p:spPr>
          <a:xfrm>
            <a:off x="64800" y="6349286"/>
            <a:ext cx="8971696" cy="41015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xmlns="" id="{0D8119DE-7C42-403C-8DD0-E07F772FF2DA}"/>
              </a:ext>
            </a:extLst>
          </p:cNvPr>
          <p:cNvSpPr txBox="1"/>
          <p:nvPr/>
        </p:nvSpPr>
        <p:spPr>
          <a:xfrm>
            <a:off x="-228600" y="6304002"/>
            <a:ext cx="8807896" cy="553998"/>
          </a:xfrm>
          <a:prstGeom prst="rect">
            <a:avLst/>
          </a:prstGeom>
          <a:noFill/>
        </p:spPr>
        <p:txBody>
          <a:bodyPr wrap="square" rtlCol="0">
            <a:spAutoFit/>
          </a:bodyPr>
          <a:lstStyle/>
          <a:p>
            <a:pPr algn="ctr"/>
            <a:r>
              <a:rPr lang="en-GB" sz="1000" b="1" dirty="0"/>
              <a:t>Email your appointment letters to:   </a:t>
            </a:r>
            <a:r>
              <a:rPr lang="en-GB" sz="1000" b="1" dirty="0">
                <a:hlinkClick r:id="rId5">
                  <a:extLst>
                    <a:ext uri="{A12FA001-AC4F-418D-AE19-62706E023703}">
                      <ahyp:hlinkClr xmlns:ahyp="http://schemas.microsoft.com/office/drawing/2018/hyperlinkcolor" xmlns="" val="tx"/>
                    </a:ext>
                  </a:extLst>
                </a:hlinkClick>
              </a:rPr>
              <a:t>parents@hargravepark.islington.sch.uk</a:t>
            </a:r>
            <a:r>
              <a:rPr lang="en-GB" sz="1000" b="1" dirty="0"/>
              <a:t>  </a:t>
            </a:r>
          </a:p>
          <a:p>
            <a:pPr algn="ctr"/>
            <a:r>
              <a:rPr lang="en-GB" sz="1000" b="1" dirty="0"/>
              <a:t>If your child is ill, please call the office on 020 7272 3989 choose option 1 to report your child’s absence</a:t>
            </a:r>
          </a:p>
          <a:p>
            <a:pPr algn="ctr"/>
            <a:r>
              <a:rPr lang="en-GB" sz="1000" b="1" dirty="0"/>
              <a:t>before 8.30am</a:t>
            </a:r>
          </a:p>
        </p:txBody>
      </p:sp>
      <p:sp>
        <p:nvSpPr>
          <p:cNvPr id="18" name="Rectangle 17">
            <a:extLst>
              <a:ext uri="{FF2B5EF4-FFF2-40B4-BE49-F238E27FC236}">
                <a16:creationId xmlns:a16="http://schemas.microsoft.com/office/drawing/2014/main" xmlns="" id="{8A6B0801-AD99-4046-93A7-0CC62761FB81}"/>
              </a:ext>
            </a:extLst>
          </p:cNvPr>
          <p:cNvSpPr/>
          <p:nvPr/>
        </p:nvSpPr>
        <p:spPr>
          <a:xfrm>
            <a:off x="5689811" y="1047834"/>
            <a:ext cx="3321497" cy="1492716"/>
          </a:xfrm>
          <a:prstGeom prst="rect">
            <a:avLst/>
          </a:prstGeom>
        </p:spPr>
        <p:txBody>
          <a:bodyPr wrap="square">
            <a:spAutoFit/>
          </a:bodyPr>
          <a:lstStyle/>
          <a:p>
            <a:pPr algn="ctr"/>
            <a:endParaRPr lang="en-GB" sz="1300" b="1" u="sng" dirty="0">
              <a:solidFill>
                <a:srgbClr val="908270"/>
              </a:solidFill>
              <a:latin typeface="Arial Rounded MT Bold" pitchFamily="34" charset="0"/>
            </a:endParaRPr>
          </a:p>
          <a:p>
            <a:pPr algn="ctr"/>
            <a:r>
              <a:rPr lang="en-GB" sz="1300" dirty="0">
                <a:solidFill>
                  <a:srgbClr val="908270"/>
                </a:solidFill>
                <a:latin typeface="Arial Rounded MT Bold" pitchFamily="34" charset="0"/>
              </a:rPr>
              <a:t>Lets continue our improvement in attendance.</a:t>
            </a:r>
          </a:p>
          <a:p>
            <a:pPr algn="ctr"/>
            <a:r>
              <a:rPr lang="en-GB" sz="1300" dirty="0">
                <a:solidFill>
                  <a:srgbClr val="908270"/>
                </a:solidFill>
                <a:latin typeface="Arial Rounded MT Bold" pitchFamily="34" charset="0"/>
              </a:rPr>
              <a:t>Well done to everyone for trying their best to come in to school every day and on time!</a:t>
            </a:r>
          </a:p>
          <a:p>
            <a:pPr algn="ctr"/>
            <a:endParaRPr lang="en-GB" sz="1300" b="1" u="sng" dirty="0">
              <a:solidFill>
                <a:srgbClr val="908270"/>
              </a:solidFill>
              <a:latin typeface="Arial Rounded MT Bold" pitchFamily="34" charset="0"/>
            </a:endParaRPr>
          </a:p>
        </p:txBody>
      </p:sp>
      <p:sp>
        <p:nvSpPr>
          <p:cNvPr id="16" name="Rectangle 15">
            <a:extLst>
              <a:ext uri="{FF2B5EF4-FFF2-40B4-BE49-F238E27FC236}">
                <a16:creationId xmlns:a16="http://schemas.microsoft.com/office/drawing/2014/main" xmlns="" id="{D0AE1172-3AC2-48AA-8EB5-FBC402B90D6C}"/>
              </a:ext>
            </a:extLst>
          </p:cNvPr>
          <p:cNvSpPr/>
          <p:nvPr/>
        </p:nvSpPr>
        <p:spPr>
          <a:xfrm>
            <a:off x="3019396" y="4200729"/>
            <a:ext cx="2493856" cy="1077218"/>
          </a:xfrm>
          <a:prstGeom prst="rect">
            <a:avLst/>
          </a:prstGeom>
        </p:spPr>
        <p:txBody>
          <a:bodyPr wrap="square">
            <a:spAutoFit/>
          </a:bodyPr>
          <a:lstStyle/>
          <a:p>
            <a:pPr lvl="0" algn="ctr"/>
            <a:r>
              <a:rPr lang="en-GB" sz="1400" b="1" u="sng" dirty="0">
                <a:solidFill>
                  <a:srgbClr val="908270"/>
                </a:solidFill>
                <a:latin typeface="Arial Rounded MT Bold" panose="020F0704030504030204" pitchFamily="34" charset="0"/>
              </a:rPr>
              <a:t>Best Class Punctuality</a:t>
            </a:r>
          </a:p>
          <a:p>
            <a:pPr lvl="0" algn="ctr"/>
            <a:endParaRPr lang="en-GB" sz="1400" b="1" u="sng" dirty="0">
              <a:solidFill>
                <a:srgbClr val="908270"/>
              </a:solidFill>
              <a:latin typeface="Arial Rounded MT Bold" panose="020F0704030504030204" pitchFamily="34" charset="0"/>
            </a:endParaRPr>
          </a:p>
          <a:p>
            <a:pPr lvl="0" algn="ctr"/>
            <a:r>
              <a:rPr lang="en-GB" sz="1200" dirty="0">
                <a:solidFill>
                  <a:srgbClr val="908270"/>
                </a:solidFill>
                <a:latin typeface="Arial Rounded MT Bold" panose="020F0704030504030204" pitchFamily="34" charset="0"/>
              </a:rPr>
              <a:t>Well done to Violet class for being on time and ready to learn 97.5% of the time</a:t>
            </a:r>
          </a:p>
        </p:txBody>
      </p:sp>
      <p:graphicFrame>
        <p:nvGraphicFramePr>
          <p:cNvPr id="24" name="Chart 23">
            <a:extLst>
              <a:ext uri="{FF2B5EF4-FFF2-40B4-BE49-F238E27FC236}">
                <a16:creationId xmlns:a16="http://schemas.microsoft.com/office/drawing/2014/main" xmlns="" id="{00000000-0008-0000-0600-000004000000}"/>
              </a:ext>
            </a:extLst>
          </p:cNvPr>
          <p:cNvGraphicFramePr>
            <a:graphicFrameLocks/>
          </p:cNvGraphicFramePr>
          <p:nvPr>
            <p:extLst>
              <p:ext uri="{D42A27DB-BD31-4B8C-83A1-F6EECF244321}">
                <p14:modId xmlns:p14="http://schemas.microsoft.com/office/powerpoint/2010/main" val="2012879859"/>
              </p:ext>
            </p:extLst>
          </p:nvPr>
        </p:nvGraphicFramePr>
        <p:xfrm>
          <a:off x="40946" y="1245808"/>
          <a:ext cx="5472306"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945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75656" y="228753"/>
            <a:ext cx="7393644" cy="523220"/>
          </a:xfrm>
          <a:prstGeom prst="rect">
            <a:avLst/>
          </a:prstGeom>
          <a:noFill/>
        </p:spPr>
        <p:txBody>
          <a:bodyPr wrap="square" rtlCol="0">
            <a:spAutoFit/>
          </a:bodyPr>
          <a:lstStyle/>
          <a:p>
            <a:pPr algn="r"/>
            <a:r>
              <a:rPr lang="en-GB" sz="2400" dirty="0">
                <a:solidFill>
                  <a:schemeClr val="bg1"/>
                </a:solidFill>
                <a:latin typeface="Arial Rounded MT Bold" panose="020F0704030504030204" pitchFamily="34" charset="0"/>
              </a:rPr>
              <a:t>Term Dates 2024 – 2025      </a:t>
            </a:r>
            <a:r>
              <a:rPr lang="en-GB" sz="2800" dirty="0">
                <a:solidFill>
                  <a:schemeClr val="bg1"/>
                </a:solidFill>
                <a:latin typeface="Arial Rounded MT Bold" panose="020F0704030504030204" pitchFamily="34" charset="0"/>
              </a:rPr>
              <a:t>  Friday 12</a:t>
            </a:r>
            <a:r>
              <a:rPr lang="en-GB" sz="2800" baseline="30000" dirty="0">
                <a:solidFill>
                  <a:schemeClr val="bg1"/>
                </a:solidFill>
                <a:latin typeface="Arial Rounded MT Bold" panose="020F0704030504030204" pitchFamily="34" charset="0"/>
              </a:rPr>
              <a:t>th</a:t>
            </a:r>
            <a:r>
              <a:rPr lang="en-GB" sz="2800" dirty="0">
                <a:solidFill>
                  <a:schemeClr val="bg1"/>
                </a:solidFill>
                <a:latin typeface="Arial Rounded MT Bold" panose="020F0704030504030204" pitchFamily="34" charset="0"/>
              </a:rPr>
              <a:t> July</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99" t="6999" r="32293" b="7958"/>
          <a:stretch/>
        </p:blipFill>
        <p:spPr bwMode="auto">
          <a:xfrm>
            <a:off x="811322" y="1104425"/>
            <a:ext cx="7473297" cy="550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92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32" t="17291" r="18528" b="9153"/>
          <a:stretch/>
        </p:blipFill>
        <p:spPr bwMode="auto">
          <a:xfrm>
            <a:off x="376645" y="986124"/>
            <a:ext cx="8458269" cy="570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65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sp>
        <p:nvSpPr>
          <p:cNvPr id="2" name="TextBox 1"/>
          <p:cNvSpPr txBox="1"/>
          <p:nvPr/>
        </p:nvSpPr>
        <p:spPr>
          <a:xfrm>
            <a:off x="611560" y="1628800"/>
            <a:ext cx="3744416" cy="923330"/>
          </a:xfrm>
          <a:prstGeom prst="rect">
            <a:avLst/>
          </a:prstGeom>
          <a:noFill/>
        </p:spPr>
        <p:txBody>
          <a:bodyPr wrap="square" rtlCol="0">
            <a:spAutoFit/>
          </a:bodyPr>
          <a:lstStyle/>
          <a:p>
            <a:r>
              <a:rPr lang="en-US" dirty="0"/>
              <a:t> </a:t>
            </a:r>
          </a:p>
          <a:p>
            <a:r>
              <a:rPr lang="en-US" dirty="0"/>
              <a:t>FOHP</a:t>
            </a:r>
          </a:p>
          <a:p>
            <a:endParaRPr lang="en-US" dirty="0"/>
          </a:p>
        </p:txBody>
      </p:sp>
      <p:pic>
        <p:nvPicPr>
          <p:cNvPr id="2050" name="Picture 2" descr="C:\Users\cbaverstock2.206\AppData\Local\Microsoft\Windows\INetCache\Content.Outlook\DTYN2FKM\12 July pg 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4" y="1033548"/>
            <a:ext cx="8867093" cy="498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3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sp>
        <p:nvSpPr>
          <p:cNvPr id="2" name="TextBox 1"/>
          <p:cNvSpPr txBox="1"/>
          <p:nvPr/>
        </p:nvSpPr>
        <p:spPr>
          <a:xfrm>
            <a:off x="611560" y="1628800"/>
            <a:ext cx="3744416" cy="923330"/>
          </a:xfrm>
          <a:prstGeom prst="rect">
            <a:avLst/>
          </a:prstGeom>
          <a:noFill/>
        </p:spPr>
        <p:txBody>
          <a:bodyPr wrap="square" rtlCol="0">
            <a:spAutoFit/>
          </a:bodyPr>
          <a:lstStyle/>
          <a:p>
            <a:r>
              <a:rPr lang="en-US" dirty="0"/>
              <a:t> </a:t>
            </a:r>
          </a:p>
          <a:p>
            <a:r>
              <a:rPr lang="en-US" dirty="0"/>
              <a:t>FOHP</a:t>
            </a:r>
          </a:p>
          <a:p>
            <a:endParaRPr lang="en-US" dirty="0"/>
          </a:p>
        </p:txBody>
      </p:sp>
      <p:pic>
        <p:nvPicPr>
          <p:cNvPr id="3074" name="Picture 2" descr="C:\Users\cbaverstock2.206\AppData\Local\Microsoft\Windows\INetCache\Content.Outlook\DTYN2FKM\12 July pg 2 (2).jpg"/>
          <p:cNvPicPr>
            <a:picLocks noChangeAspect="1" noChangeArrowheads="1"/>
          </p:cNvPicPr>
          <p:nvPr/>
        </p:nvPicPr>
        <p:blipFill rotWithShape="1">
          <a:blip r:embed="rId3">
            <a:extLst>
              <a:ext uri="{28A0092B-C50C-407E-A947-70E740481C1C}">
                <a14:useLocalDpi xmlns:a14="http://schemas.microsoft.com/office/drawing/2010/main" val="0"/>
              </a:ext>
            </a:extLst>
          </a:blip>
          <a:srcRect l="2517" r="1065"/>
          <a:stretch/>
        </p:blipFill>
        <p:spPr bwMode="auto">
          <a:xfrm>
            <a:off x="129821" y="1035617"/>
            <a:ext cx="8841654" cy="515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3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a:solidFill>
                <a:prstClr val="white"/>
              </a:solidFill>
            </a:endParaRPr>
          </a:p>
          <a:p>
            <a:endParaRPr lang="en-US" b="1" i="1" dirty="0">
              <a:solidFill>
                <a:prstClr val="white"/>
              </a:solidFill>
            </a:endParaRPr>
          </a:p>
          <a:p>
            <a:r>
              <a:rPr lang="en-US" b="1" i="1" dirty="0">
                <a:solidFill>
                  <a:prstClr val="white"/>
                </a:solidFill>
              </a:rPr>
              <a:t>                            #taking pride in our appearance</a:t>
            </a: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b="1" dirty="0">
                <a:solidFill>
                  <a:prstClr val="white"/>
                </a:solidFill>
                <a:latin typeface="Comic Sans MS" panose="030F0702030302020204" pitchFamily="66" charset="0"/>
              </a:rPr>
              <a:t>Friday 12</a:t>
            </a:r>
            <a:r>
              <a:rPr lang="en-GB" sz="2800" b="1" baseline="30000" dirty="0">
                <a:solidFill>
                  <a:prstClr val="white"/>
                </a:solidFill>
                <a:latin typeface="Comic Sans MS" panose="030F0702030302020204" pitchFamily="66" charset="0"/>
              </a:rPr>
              <a:t>th</a:t>
            </a:r>
            <a:r>
              <a:rPr lang="en-GB" sz="2800" b="1" dirty="0">
                <a:solidFill>
                  <a:prstClr val="white"/>
                </a:solidFill>
                <a:latin typeface="Comic Sans MS" panose="030F0702030302020204" pitchFamily="66" charset="0"/>
              </a:rPr>
              <a:t> July</a:t>
            </a:r>
          </a:p>
        </p:txBody>
      </p:sp>
      <p:sp>
        <p:nvSpPr>
          <p:cNvPr id="23" name="Rounded Rectangle 22"/>
          <p:cNvSpPr/>
          <p:nvPr/>
        </p:nvSpPr>
        <p:spPr>
          <a:xfrm>
            <a:off x="196253" y="1052736"/>
            <a:ext cx="8552211" cy="5570038"/>
          </a:xfrm>
          <a:prstGeom prst="roundRect">
            <a:avLst>
              <a:gd name="adj" fmla="val 4973"/>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solidFill>
                  <a:srgbClr val="908270"/>
                </a:solidFill>
                <a:latin typeface="Arial Rounded MT Bold" panose="020F0704030504030204" pitchFamily="34" charset="0"/>
              </a:rPr>
              <a:t>Frinton</a:t>
            </a:r>
            <a:r>
              <a:rPr lang="en-GB" sz="1600" dirty="0">
                <a:solidFill>
                  <a:srgbClr val="908270"/>
                </a:solidFill>
                <a:latin typeface="Arial Rounded MT Bold" panose="020F0704030504030204" pitchFamily="34" charset="0"/>
              </a:rPr>
              <a:t> </a:t>
            </a:r>
            <a:r>
              <a:rPr lang="en-GB" sz="1600" dirty="0" smtClean="0">
                <a:solidFill>
                  <a:srgbClr val="908270"/>
                </a:solidFill>
                <a:latin typeface="Arial Rounded MT Bold" panose="020F0704030504030204" pitchFamily="34" charset="0"/>
              </a:rPr>
              <a:t>2024</a:t>
            </a:r>
          </a:p>
          <a:p>
            <a:pPr algn="ctr"/>
            <a:endParaRPr lang="en-GB" sz="1600" dirty="0">
              <a:solidFill>
                <a:srgbClr val="908270"/>
              </a:solidFill>
              <a:latin typeface="Arial Rounded MT Bold" panose="020F0704030504030204" pitchFamily="34" charset="0"/>
            </a:endParaRPr>
          </a:p>
          <a:p>
            <a:pPr algn="ctr"/>
            <a:endParaRPr lang="en-GB" sz="1600" dirty="0">
              <a:solidFill>
                <a:srgbClr val="908270"/>
              </a:solidFill>
              <a:latin typeface="Arial Rounded MT Bold" panose="020F0704030504030204" pitchFamily="34" charset="0"/>
            </a:endParaRPr>
          </a:p>
          <a:p>
            <a:pPr algn="ctr"/>
            <a:endParaRPr lang="en-GB" sz="1600" dirty="0">
              <a:solidFill>
                <a:srgbClr val="908270"/>
              </a:solidFill>
              <a:latin typeface="Arial Rounded MT Bold" panose="020F0704030504030204" pitchFamily="34" charset="0"/>
            </a:endParaRPr>
          </a:p>
          <a:p>
            <a:pPr algn="ctr"/>
            <a:endParaRPr lang="en-GB" sz="1400" dirty="0">
              <a:solidFill>
                <a:srgbClr val="908270"/>
              </a:solidFill>
              <a:latin typeface="Arial Rounded MT Bold" panose="020F0704030504030204" pitchFamily="34" charset="0"/>
            </a:endParaRPr>
          </a:p>
          <a:p>
            <a:pPr algn="ctr"/>
            <a:endParaRPr lang="en-GB" sz="1400" dirty="0">
              <a:solidFill>
                <a:srgbClr val="908270"/>
              </a:solidFill>
              <a:latin typeface="Arial Rounded MT Bold" panose="020F0704030504030204" pitchFamily="34" charset="0"/>
            </a:endParaRPr>
          </a:p>
          <a:p>
            <a:pPr algn="ctr"/>
            <a:endParaRPr lang="en-GB" sz="1400" dirty="0">
              <a:solidFill>
                <a:srgbClr val="908270"/>
              </a:solidFill>
              <a:latin typeface="Arial Rounded MT Bold" panose="020F0704030504030204" pitchFamily="34" charset="0"/>
            </a:endParaRPr>
          </a:p>
          <a:p>
            <a:pPr algn="ctr"/>
            <a:endParaRPr lang="en-GB" sz="800" dirty="0">
              <a:solidFill>
                <a:srgbClr val="908270"/>
              </a:solidFill>
              <a:latin typeface="Arial Rounded MT Bold" panose="020F0704030504030204" pitchFamily="34" charset="0"/>
            </a:endParaRPr>
          </a:p>
          <a:p>
            <a:endParaRPr lang="en-GB" sz="700" dirty="0">
              <a:solidFill>
                <a:srgbClr val="908270"/>
              </a:solidFill>
              <a:latin typeface="Arial Rounded MT Bold" panose="020F0704030504030204" pitchFamily="34" charset="0"/>
            </a:endParaRPr>
          </a:p>
          <a:p>
            <a:endParaRPr lang="en-GB" sz="700" dirty="0">
              <a:solidFill>
                <a:srgbClr val="908270"/>
              </a:solidFill>
              <a:latin typeface="Arial Rounded MT Bold" panose="020F0704030504030204" pitchFamily="34" charset="0"/>
            </a:endParaRPr>
          </a:p>
          <a:p>
            <a:endParaRPr lang="en-GB" sz="700" dirty="0">
              <a:solidFill>
                <a:srgbClr val="908270"/>
              </a:solidFill>
              <a:latin typeface="Arial Rounded MT Bold" panose="020F0704030504030204" pitchFamily="34" charset="0"/>
            </a:endParaRPr>
          </a:p>
          <a:p>
            <a:endParaRPr lang="en-GB" sz="700" dirty="0" smtClean="0">
              <a:solidFill>
                <a:srgbClr val="908270"/>
              </a:solidFill>
              <a:latin typeface="Arial Rounded MT Bold" panose="020F0704030504030204" pitchFamily="34" charset="0"/>
            </a:endParaRPr>
          </a:p>
          <a:p>
            <a:endParaRPr lang="en-GB" sz="700" dirty="0">
              <a:solidFill>
                <a:srgbClr val="908270"/>
              </a:solidFill>
              <a:latin typeface="Arial Rounded MT Bold" panose="020F0704030504030204" pitchFamily="34" charset="0"/>
            </a:endParaRPr>
          </a:p>
          <a:p>
            <a:r>
              <a:rPr lang="en-GB" sz="1400" dirty="0">
                <a:solidFill>
                  <a:srgbClr val="009B00"/>
                </a:solidFill>
                <a:latin typeface="Arial Rounded MT Bold" panose="020F0704030504030204" pitchFamily="34" charset="0"/>
              </a:rPr>
              <a:t>On the day of the </a:t>
            </a:r>
            <a:r>
              <a:rPr lang="en-GB" sz="1400" dirty="0" err="1">
                <a:solidFill>
                  <a:srgbClr val="009B00"/>
                </a:solidFill>
                <a:latin typeface="Arial Rounded MT Bold" panose="020F0704030504030204" pitchFamily="34" charset="0"/>
              </a:rPr>
              <a:t>Frinton</a:t>
            </a:r>
            <a:r>
              <a:rPr lang="en-GB" sz="1400" dirty="0">
                <a:solidFill>
                  <a:srgbClr val="009B00"/>
                </a:solidFill>
                <a:latin typeface="Arial Rounded MT Bold" panose="020F0704030504030204" pitchFamily="34" charset="0"/>
              </a:rPr>
              <a:t> trip, children need to:</a:t>
            </a:r>
            <a:endParaRPr lang="en-US" sz="1400" dirty="0">
              <a:solidFill>
                <a:srgbClr val="009B00"/>
              </a:solidFill>
              <a:latin typeface="Arial Rounded MT Bold" panose="020F0704030504030204" pitchFamily="34" charset="0"/>
            </a:endParaRPr>
          </a:p>
          <a:p>
            <a:pPr marL="285750" lvl="0" indent="-285750">
              <a:buFont typeface="Arial" panose="020B0604020202020204" pitchFamily="34" charset="0"/>
              <a:buChar char="•"/>
            </a:pPr>
            <a:r>
              <a:rPr lang="en-GB" sz="1200" dirty="0">
                <a:solidFill>
                  <a:srgbClr val="009B00"/>
                </a:solidFill>
                <a:latin typeface="Arial Rounded MT Bold" panose="020F0704030504030204" pitchFamily="34" charset="0"/>
              </a:rPr>
              <a:t>Arrive at school between 8am and 8:15am. We will leave at 8:30am. </a:t>
            </a:r>
          </a:p>
          <a:p>
            <a:pPr marL="285750" lvl="0" indent="-285750">
              <a:buFont typeface="Arial" panose="020B0604020202020204" pitchFamily="34" charset="0"/>
              <a:buChar char="•"/>
            </a:pPr>
            <a:r>
              <a:rPr lang="en-GB" sz="1200" dirty="0">
                <a:solidFill>
                  <a:srgbClr val="009B00"/>
                </a:solidFill>
                <a:latin typeface="Arial Rounded MT Bold" panose="020F0704030504030204" pitchFamily="34" charset="0"/>
              </a:rPr>
              <a:t>Wear PE kit to school – with a sun hat and sun cream applied –watch the weather forecast to ensure your child is suitably dressed as we will be outside while we are there.</a:t>
            </a:r>
          </a:p>
          <a:p>
            <a:pPr marL="285750" lvl="0" indent="-285750">
              <a:buFont typeface="Arial" panose="020B0604020202020204" pitchFamily="34" charset="0"/>
              <a:buChar char="•"/>
            </a:pPr>
            <a:r>
              <a:rPr lang="en-GB" sz="1200" dirty="0">
                <a:solidFill>
                  <a:srgbClr val="009B00"/>
                </a:solidFill>
                <a:latin typeface="Arial Rounded MT Bold" panose="020F0704030504030204" pitchFamily="34" charset="0"/>
              </a:rPr>
              <a:t>Bring packed lunch including a bottle of water</a:t>
            </a:r>
          </a:p>
          <a:p>
            <a:pPr marL="285750" lvl="0" indent="-285750">
              <a:buFont typeface="Arial" panose="020B0604020202020204" pitchFamily="34" charset="0"/>
              <a:buChar char="•"/>
            </a:pPr>
            <a:r>
              <a:rPr lang="en-GB" sz="1200" dirty="0">
                <a:solidFill>
                  <a:srgbClr val="009B00"/>
                </a:solidFill>
                <a:latin typeface="Arial Rounded MT Bold" panose="020F0704030504030204" pitchFamily="34" charset="0"/>
              </a:rPr>
              <a:t>Bring a towel and change of clothes in their PE kit bag, plus a plastic bag for wet things.</a:t>
            </a:r>
            <a:endParaRPr lang="en-US" sz="800" dirty="0">
              <a:solidFill>
                <a:srgbClr val="009B00"/>
              </a:solidFill>
              <a:latin typeface="Arial Rounded MT Bold" panose="020F0704030504030204" pitchFamily="34" charset="0"/>
            </a:endParaRPr>
          </a:p>
          <a:p>
            <a:r>
              <a:rPr lang="en-GB" sz="800" dirty="0">
                <a:solidFill>
                  <a:srgbClr val="908270"/>
                </a:solidFill>
                <a:latin typeface="Arial Rounded MT Bold" panose="020F0704030504030204" pitchFamily="34" charset="0"/>
              </a:rPr>
              <a:t>  </a:t>
            </a:r>
            <a:endParaRPr lang="en-US" sz="800" dirty="0">
              <a:solidFill>
                <a:srgbClr val="908270"/>
              </a:solidFill>
              <a:latin typeface="Arial Rounded MT Bold" panose="020F0704030504030204" pitchFamily="34" charset="0"/>
            </a:endParaRPr>
          </a:p>
          <a:p>
            <a:r>
              <a:rPr lang="en-GB" sz="1200" dirty="0">
                <a:solidFill>
                  <a:srgbClr val="908270"/>
                </a:solidFill>
                <a:latin typeface="Arial Rounded MT Bold" panose="020F0704030504030204" pitchFamily="34" charset="0"/>
              </a:rPr>
              <a:t>NB: Children are welcome to bring beach activities – </a:t>
            </a:r>
            <a:r>
              <a:rPr lang="en-GB" sz="1200" dirty="0" err="1">
                <a:solidFill>
                  <a:srgbClr val="908270"/>
                </a:solidFill>
                <a:latin typeface="Arial Rounded MT Bold" panose="020F0704030504030204" pitchFamily="34" charset="0"/>
              </a:rPr>
              <a:t>eg</a:t>
            </a:r>
            <a:r>
              <a:rPr lang="en-GB" sz="1200" dirty="0">
                <a:solidFill>
                  <a:srgbClr val="908270"/>
                </a:solidFill>
                <a:latin typeface="Arial Rounded MT Bold" panose="020F0704030504030204" pitchFamily="34" charset="0"/>
              </a:rPr>
              <a:t> buckets and spades. If they choose to bring such items, children must remember that they need to be responsible for all of their own belongings. </a:t>
            </a:r>
            <a:endParaRPr lang="en-GB" sz="800" dirty="0">
              <a:solidFill>
                <a:srgbClr val="908270"/>
              </a:solidFill>
              <a:latin typeface="Arial Rounded MT Bold" panose="020F0704030504030204" pitchFamily="34" charset="0"/>
            </a:endParaRPr>
          </a:p>
          <a:p>
            <a:endParaRPr lang="en-GB" sz="400" dirty="0">
              <a:solidFill>
                <a:srgbClr val="908270"/>
              </a:solidFill>
              <a:latin typeface="Arial Rounded MT Bold" panose="020F0704030504030204" pitchFamily="34" charset="0"/>
            </a:endParaRPr>
          </a:p>
          <a:p>
            <a:pPr algn="ctr"/>
            <a:r>
              <a:rPr lang="en-GB" sz="1200" dirty="0">
                <a:solidFill>
                  <a:srgbClr val="908270"/>
                </a:solidFill>
                <a:latin typeface="Arial Rounded MT Bold" panose="020F0704030504030204" pitchFamily="34" charset="0"/>
              </a:rPr>
              <a:t>We aim to arrive back at Hargrave Park at 5pm. We will keep families updated with any changes.</a:t>
            </a:r>
            <a:endParaRPr lang="en-US" sz="1200" dirty="0">
              <a:solidFill>
                <a:srgbClr val="908270"/>
              </a:solidFill>
              <a:latin typeface="Arial Rounded MT Bold" panose="020F0704030504030204" pitchFamily="34" charset="0"/>
            </a:endParaRPr>
          </a:p>
          <a:p>
            <a:pPr algn="ctr"/>
            <a:endParaRPr lang="en-GB" sz="500" dirty="0">
              <a:solidFill>
                <a:srgbClr val="908270"/>
              </a:solidFill>
              <a:latin typeface="Arial Rounded MT Bold" panose="020F0704030504030204" pitchFamily="34" charset="0"/>
            </a:endParaRPr>
          </a:p>
          <a:p>
            <a:pPr algn="ctr"/>
            <a:r>
              <a:rPr lang="en-GB" sz="1200" dirty="0">
                <a:solidFill>
                  <a:srgbClr val="908270"/>
                </a:solidFill>
                <a:latin typeface="Arial Rounded MT Bold" panose="020F0704030504030204" pitchFamily="34" charset="0"/>
              </a:rPr>
              <a:t>If you have any questions, please speak to a member of staff on the playground. </a:t>
            </a:r>
            <a:r>
              <a:rPr lang="en-GB" sz="700" dirty="0">
                <a:solidFill>
                  <a:srgbClr val="908270"/>
                </a:solidFill>
                <a:latin typeface="Arial Rounded MT Bold" panose="020F0704030504030204" pitchFamily="34" charset="0"/>
              </a:rPr>
              <a:t> </a:t>
            </a:r>
            <a:endParaRPr lang="en-US" sz="600" dirty="0">
              <a:solidFill>
                <a:srgbClr val="908270"/>
              </a:solidFill>
              <a:latin typeface="Arial Rounded MT Bold" panose="020F0704030504030204" pitchFamily="34" charset="0"/>
            </a:endParaRPr>
          </a:p>
          <a:p>
            <a:r>
              <a:rPr lang="en-GB" sz="700" dirty="0">
                <a:solidFill>
                  <a:srgbClr val="908270"/>
                </a:solidFill>
                <a:latin typeface="Arial Rounded MT Bold" panose="020F0704030504030204" pitchFamily="34" charset="0"/>
              </a:rPr>
              <a:t> </a:t>
            </a:r>
            <a:endParaRPr lang="en-GB" sz="1000" dirty="0">
              <a:solidFill>
                <a:srgbClr val="908270"/>
              </a:solidFill>
              <a:latin typeface="Arial Rounded MT Bold" panose="020F0704030504030204" pitchFamily="34" charset="0"/>
            </a:endParaRPr>
          </a:p>
        </p:txBody>
      </p:sp>
      <p:pic>
        <p:nvPicPr>
          <p:cNvPr id="2050" name="Picture 2" descr="C:\Users\cbaverstock2.206\AppData\Local\Microsoft\Windows\INetCache\IE\WUFGTI7S\the-sun-4-14685111738i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40768"/>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averstock2.206\AppData\Local\Microsoft\Windows\INetCache\IE\WYPE3TVP\addon-bucket-and-spade-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140" y="1340768"/>
            <a:ext cx="1037366" cy="5722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1560" y="2361411"/>
            <a:ext cx="3384376" cy="307777"/>
          </a:xfrm>
          <a:prstGeom prst="rect">
            <a:avLst/>
          </a:prstGeom>
        </p:spPr>
        <p:txBody>
          <a:bodyPr wrap="square">
            <a:spAutoFit/>
          </a:bodyPr>
          <a:lstStyle/>
          <a:p>
            <a:pPr lvl="0" algn="ctr"/>
            <a:endParaRPr lang="en-GB" sz="1400" dirty="0">
              <a:solidFill>
                <a:srgbClr val="00B050"/>
              </a:solidFill>
              <a:latin typeface="Arial Rounded MT Bold" panose="020F0704030504030204" pitchFamily="34" charset="0"/>
            </a:endParaRPr>
          </a:p>
        </p:txBody>
      </p:sp>
      <p:sp>
        <p:nvSpPr>
          <p:cNvPr id="12" name="Rectangle 11"/>
          <p:cNvSpPr/>
          <p:nvPr/>
        </p:nvSpPr>
        <p:spPr>
          <a:xfrm>
            <a:off x="6154752" y="3165098"/>
            <a:ext cx="3987316" cy="307777"/>
          </a:xfrm>
          <a:prstGeom prst="rect">
            <a:avLst/>
          </a:prstGeom>
        </p:spPr>
        <p:txBody>
          <a:bodyPr wrap="square">
            <a:spAutoFit/>
          </a:bodyPr>
          <a:lstStyle/>
          <a:p>
            <a:pPr lvl="0" algn="ctr"/>
            <a:endParaRPr lang="en-GB" sz="1400" dirty="0">
              <a:solidFill>
                <a:srgbClr val="009B00"/>
              </a:solidFill>
              <a:latin typeface="Arial Rounded MT Bold" panose="020F0704030504030204" pitchFamily="34" charset="0"/>
            </a:endParaRPr>
          </a:p>
        </p:txBody>
      </p:sp>
      <p:sp>
        <p:nvSpPr>
          <p:cNvPr id="3" name="Rounded Rectangle 2"/>
          <p:cNvSpPr/>
          <p:nvPr/>
        </p:nvSpPr>
        <p:spPr>
          <a:xfrm>
            <a:off x="2571302" y="2906695"/>
            <a:ext cx="3854529" cy="57606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rgbClr val="FF0000"/>
                </a:solidFill>
                <a:latin typeface="Arial Rounded MT Bold" panose="020F0704030504030204" pitchFamily="34" charset="0"/>
              </a:rPr>
              <a:t>Simba</a:t>
            </a:r>
            <a:r>
              <a:rPr lang="en-GB" sz="1400" dirty="0">
                <a:solidFill>
                  <a:srgbClr val="00B050"/>
                </a:solidFill>
                <a:latin typeface="Arial Rounded MT Bold" panose="020F0704030504030204" pitchFamily="34" charset="0"/>
              </a:rPr>
              <a:t> and </a:t>
            </a:r>
            <a:r>
              <a:rPr lang="en-GB" sz="1400" dirty="0">
                <a:solidFill>
                  <a:srgbClr val="1F497D">
                    <a:lumMod val="60000"/>
                    <a:lumOff val="40000"/>
                  </a:srgbClr>
                </a:solidFill>
                <a:latin typeface="Arial Rounded MT Bold" panose="020F0704030504030204" pitchFamily="34" charset="0"/>
              </a:rPr>
              <a:t>Nemo</a:t>
            </a:r>
            <a:r>
              <a:rPr lang="en-GB" sz="1400" dirty="0">
                <a:solidFill>
                  <a:srgbClr val="00B050"/>
                </a:solidFill>
                <a:latin typeface="Arial Rounded MT Bold" panose="020F0704030504030204" pitchFamily="34" charset="0"/>
              </a:rPr>
              <a:t> will go to </a:t>
            </a:r>
            <a:r>
              <a:rPr lang="en-GB" sz="1400" dirty="0" err="1">
                <a:solidFill>
                  <a:srgbClr val="00B050"/>
                </a:solidFill>
                <a:latin typeface="Arial Rounded MT Bold" panose="020F0704030504030204" pitchFamily="34" charset="0"/>
              </a:rPr>
              <a:t>Frinton</a:t>
            </a:r>
            <a:r>
              <a:rPr lang="en-GB" sz="1400" dirty="0">
                <a:solidFill>
                  <a:srgbClr val="00B050"/>
                </a:solidFill>
                <a:latin typeface="Arial Rounded MT Bold" panose="020F0704030504030204" pitchFamily="34" charset="0"/>
              </a:rPr>
              <a:t> </a:t>
            </a:r>
          </a:p>
          <a:p>
            <a:pPr lvl="0" algn="ctr"/>
            <a:r>
              <a:rPr lang="en-GB" sz="1400" dirty="0">
                <a:solidFill>
                  <a:srgbClr val="00B050"/>
                </a:solidFill>
                <a:latin typeface="Arial Rounded MT Bold" panose="020F0704030504030204" pitchFamily="34" charset="0"/>
              </a:rPr>
              <a:t>on Tuesday 16</a:t>
            </a:r>
            <a:r>
              <a:rPr lang="en-GB" sz="1400" baseline="30000" dirty="0">
                <a:solidFill>
                  <a:srgbClr val="00B050"/>
                </a:solidFill>
                <a:latin typeface="Arial Rounded MT Bold" panose="020F0704030504030204" pitchFamily="34" charset="0"/>
              </a:rPr>
              <a:t>th</a:t>
            </a:r>
            <a:r>
              <a:rPr lang="en-GB" sz="1400" dirty="0">
                <a:solidFill>
                  <a:srgbClr val="00B050"/>
                </a:solidFill>
                <a:latin typeface="Arial Rounded MT Bold" panose="020F0704030504030204" pitchFamily="34" charset="0"/>
              </a:rPr>
              <a:t> July.</a:t>
            </a:r>
            <a:endParaRPr lang="en-US" dirty="0"/>
          </a:p>
        </p:txBody>
      </p:sp>
      <p:sp>
        <p:nvSpPr>
          <p:cNvPr id="8" name="Rounded Rectangle 7"/>
          <p:cNvSpPr/>
          <p:nvPr/>
        </p:nvSpPr>
        <p:spPr>
          <a:xfrm>
            <a:off x="2842383" y="2109737"/>
            <a:ext cx="3312369" cy="62230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F79646">
                    <a:lumMod val="75000"/>
                  </a:srgbClr>
                </a:solidFill>
                <a:latin typeface="Arial Rounded MT Bold" panose="020F0704030504030204" pitchFamily="34" charset="0"/>
              </a:rPr>
              <a:t>Paddington</a:t>
            </a:r>
            <a:r>
              <a:rPr lang="en-GB" sz="1200" dirty="0">
                <a:solidFill>
                  <a:srgbClr val="009B00"/>
                </a:solidFill>
                <a:latin typeface="Arial Rounded MT Bold" panose="020F0704030504030204" pitchFamily="34" charset="0"/>
              </a:rPr>
              <a:t> and </a:t>
            </a:r>
            <a:r>
              <a:rPr lang="en-GB" sz="1200" dirty="0">
                <a:solidFill>
                  <a:srgbClr val="FFFF00"/>
                </a:solidFill>
                <a:latin typeface="Arial Rounded MT Bold" panose="020F0704030504030204" pitchFamily="34" charset="0"/>
              </a:rPr>
              <a:t>Mowgli</a:t>
            </a:r>
            <a:r>
              <a:rPr lang="en-GB" sz="1200" dirty="0">
                <a:solidFill>
                  <a:srgbClr val="009B00"/>
                </a:solidFill>
                <a:latin typeface="Arial Rounded MT Bold" panose="020F0704030504030204" pitchFamily="34" charset="0"/>
              </a:rPr>
              <a:t> went to </a:t>
            </a:r>
            <a:r>
              <a:rPr lang="en-GB" sz="1200" dirty="0" err="1">
                <a:solidFill>
                  <a:srgbClr val="009B00"/>
                </a:solidFill>
                <a:latin typeface="Arial Rounded MT Bold" panose="020F0704030504030204" pitchFamily="34" charset="0"/>
              </a:rPr>
              <a:t>Frinton</a:t>
            </a:r>
            <a:r>
              <a:rPr lang="en-GB" sz="1200" dirty="0">
                <a:solidFill>
                  <a:srgbClr val="009B00"/>
                </a:solidFill>
                <a:latin typeface="Arial Rounded MT Bold" panose="020F0704030504030204" pitchFamily="34" charset="0"/>
              </a:rPr>
              <a:t> </a:t>
            </a:r>
          </a:p>
          <a:p>
            <a:pPr lvl="0" algn="ctr"/>
            <a:r>
              <a:rPr lang="en-GB" sz="1200" dirty="0">
                <a:solidFill>
                  <a:srgbClr val="009B00"/>
                </a:solidFill>
                <a:latin typeface="Arial Rounded MT Bold" panose="020F0704030504030204" pitchFamily="34" charset="0"/>
              </a:rPr>
              <a:t>on Wednesday 10</a:t>
            </a:r>
            <a:r>
              <a:rPr lang="en-GB" sz="1200" baseline="30000" dirty="0">
                <a:solidFill>
                  <a:srgbClr val="009B00"/>
                </a:solidFill>
                <a:latin typeface="Arial Rounded MT Bold" panose="020F0704030504030204" pitchFamily="34" charset="0"/>
              </a:rPr>
              <a:t>th</a:t>
            </a:r>
            <a:r>
              <a:rPr lang="en-GB" sz="1200" dirty="0">
                <a:solidFill>
                  <a:srgbClr val="009B00"/>
                </a:solidFill>
                <a:latin typeface="Arial Rounded MT Bold" panose="020F0704030504030204" pitchFamily="34" charset="0"/>
              </a:rPr>
              <a:t> July. </a:t>
            </a:r>
          </a:p>
          <a:p>
            <a:pPr lvl="0" algn="ctr"/>
            <a:r>
              <a:rPr lang="en-GB" sz="1200" dirty="0">
                <a:solidFill>
                  <a:srgbClr val="009B00"/>
                </a:solidFill>
                <a:latin typeface="Arial Rounded MT Bold" panose="020F0704030504030204" pitchFamily="34" charset="0"/>
              </a:rPr>
              <a:t>A good time was had by all </a:t>
            </a:r>
            <a:r>
              <a:rPr lang="en-GB" sz="1200" dirty="0">
                <a:solidFill>
                  <a:srgbClr val="009B00"/>
                </a:solidFill>
                <a:latin typeface="Arial Rounded MT Bold" panose="020F0704030504030204" pitchFamily="34" charset="0"/>
                <a:sym typeface="Wingdings" panose="05000000000000000000" pitchFamily="2" charset="2"/>
              </a:rPr>
              <a:t></a:t>
            </a:r>
            <a:endParaRPr lang="en-US" sz="1600" dirty="0"/>
          </a:p>
        </p:txBody>
      </p:sp>
    </p:spTree>
    <p:extLst>
      <p:ext uri="{BB962C8B-B14F-4D97-AF65-F5344CB8AC3E}">
        <p14:creationId xmlns:p14="http://schemas.microsoft.com/office/powerpoint/2010/main" val="348515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sp>
        <p:nvSpPr>
          <p:cNvPr id="13" name="Rounded Rectangle 12"/>
          <p:cNvSpPr/>
          <p:nvPr/>
        </p:nvSpPr>
        <p:spPr>
          <a:xfrm>
            <a:off x="5580112" y="1017279"/>
            <a:ext cx="3289187" cy="5626825"/>
          </a:xfrm>
          <a:prstGeom prst="roundRect">
            <a:avLst>
              <a:gd name="adj" fmla="val 4402"/>
            </a:avLst>
          </a:prstGeom>
          <a:noFill/>
          <a:ln>
            <a:solidFill>
              <a:srgbClr val="EB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908270"/>
                </a:solidFill>
                <a:latin typeface="Arial Rounded MT Bold" panose="020F0704030504030204" pitchFamily="34" charset="0"/>
              </a:rPr>
              <a:t>Toddler Room and Nursery vacancies for September</a:t>
            </a:r>
          </a:p>
          <a:p>
            <a:pPr algn="ctr"/>
            <a:endParaRPr lang="en-US" sz="1600" b="1" dirty="0">
              <a:solidFill>
                <a:srgbClr val="908270"/>
              </a:solidFill>
              <a:latin typeface="Arial Rounded MT Bold" panose="020F0704030504030204" pitchFamily="34" charset="0"/>
            </a:endParaRPr>
          </a:p>
          <a:p>
            <a:pPr algn="ctr"/>
            <a:r>
              <a:rPr lang="en-US" sz="1400" dirty="0">
                <a:solidFill>
                  <a:srgbClr val="908270"/>
                </a:solidFill>
                <a:latin typeface="Arial Rounded MT Bold" panose="020F0704030504030204" pitchFamily="34" charset="0"/>
              </a:rPr>
              <a:t>Do you know of any families looking for a space for their 2 or 3 year old in September? </a:t>
            </a:r>
          </a:p>
          <a:p>
            <a:pPr algn="ctr"/>
            <a:endParaRPr lang="en-US" sz="1400" dirty="0">
              <a:solidFill>
                <a:srgbClr val="908270"/>
              </a:solidFill>
              <a:latin typeface="Arial Rounded MT Bold" panose="020F0704030504030204" pitchFamily="34" charset="0"/>
            </a:endParaRPr>
          </a:p>
          <a:p>
            <a:pPr algn="ctr"/>
            <a:r>
              <a:rPr lang="en-US" sz="1400" dirty="0">
                <a:solidFill>
                  <a:srgbClr val="908270"/>
                </a:solidFill>
                <a:latin typeface="Arial Rounded MT Bold" panose="020F0704030504030204" pitchFamily="34" charset="0"/>
              </a:rPr>
              <a:t>We currently have a few spaces left in our Toddler Room and Nursery for September. </a:t>
            </a:r>
          </a:p>
          <a:p>
            <a:pPr algn="ctr"/>
            <a:endParaRPr lang="en-US" sz="1400" dirty="0">
              <a:solidFill>
                <a:srgbClr val="908270"/>
              </a:solidFill>
              <a:latin typeface="Arial Rounded MT Bold" panose="020F0704030504030204" pitchFamily="34" charset="0"/>
            </a:endParaRPr>
          </a:p>
          <a:p>
            <a:pPr algn="ctr"/>
            <a:r>
              <a:rPr lang="en-US" sz="1400" dirty="0">
                <a:solidFill>
                  <a:srgbClr val="908270"/>
                </a:solidFill>
                <a:latin typeface="Arial Rounded MT Bold" panose="020F0704030504030204" pitchFamily="34" charset="0"/>
              </a:rPr>
              <a:t>Please ask families to email us at </a:t>
            </a:r>
            <a:r>
              <a:rPr lang="en-US" sz="1200" dirty="0">
                <a:solidFill>
                  <a:srgbClr val="908270"/>
                </a:solidFill>
                <a:latin typeface="Arial Rounded MT Bold" panose="020F0704030504030204" pitchFamily="34" charset="0"/>
                <a:hlinkClick r:id="rId3"/>
              </a:rPr>
              <a:t>parents@hargravepark.islington.sch.uk</a:t>
            </a:r>
            <a:r>
              <a:rPr lang="en-US" sz="1200" dirty="0">
                <a:solidFill>
                  <a:srgbClr val="908270"/>
                </a:solidFill>
                <a:latin typeface="Arial Rounded MT Bold" panose="020F0704030504030204" pitchFamily="34" charset="0"/>
              </a:rPr>
              <a:t> </a:t>
            </a:r>
            <a:r>
              <a:rPr lang="en-US" sz="1400" dirty="0">
                <a:solidFill>
                  <a:srgbClr val="908270"/>
                </a:solidFill>
                <a:latin typeface="Arial Rounded MT Bold" panose="020F0704030504030204" pitchFamily="34" charset="0"/>
              </a:rPr>
              <a:t> or pop into the office if they would be interested in finding out more about what we can offer. </a:t>
            </a:r>
          </a:p>
          <a:p>
            <a:pPr algn="ctr"/>
            <a:endParaRPr lang="en-US" sz="1400" dirty="0">
              <a:solidFill>
                <a:srgbClr val="908270"/>
              </a:solidFill>
              <a:latin typeface="Arial Rounded MT Bold" panose="020F0704030504030204" pitchFamily="34" charset="0"/>
            </a:endParaRPr>
          </a:p>
          <a:p>
            <a:pPr algn="ctr"/>
            <a:r>
              <a:rPr lang="en-US" sz="1400" dirty="0">
                <a:solidFill>
                  <a:srgbClr val="908270"/>
                </a:solidFill>
                <a:latin typeface="Arial Rounded MT Bold" panose="020F0704030504030204" pitchFamily="34" charset="0"/>
              </a:rPr>
              <a:t>Our Assistant </a:t>
            </a:r>
            <a:r>
              <a:rPr lang="en-US" sz="1400" dirty="0" err="1">
                <a:solidFill>
                  <a:srgbClr val="908270"/>
                </a:solidFill>
                <a:latin typeface="Arial Rounded MT Bold" panose="020F0704030504030204" pitchFamily="34" charset="0"/>
              </a:rPr>
              <a:t>Headteacher</a:t>
            </a:r>
            <a:r>
              <a:rPr lang="en-US" sz="1400" dirty="0">
                <a:solidFill>
                  <a:srgbClr val="908270"/>
                </a:solidFill>
                <a:latin typeface="Arial Rounded MT Bold" panose="020F0704030504030204" pitchFamily="34" charset="0"/>
              </a:rPr>
              <a:t> for EYFS and KS1 will be able to offer families a tour of our provision before the end of term.</a:t>
            </a:r>
            <a:r>
              <a:rPr lang="en-US" sz="1600" dirty="0">
                <a:solidFill>
                  <a:srgbClr val="908270"/>
                </a:solidFill>
                <a:latin typeface="Arial Rounded MT Bold" panose="020F0704030504030204" pitchFamily="34" charset="0"/>
              </a:rPr>
              <a:t> </a:t>
            </a:r>
            <a:endParaRPr lang="en-US" dirty="0"/>
          </a:p>
        </p:txBody>
      </p:sp>
      <p:sp>
        <p:nvSpPr>
          <p:cNvPr id="12" name="Rounded Rectangle 11"/>
          <p:cNvSpPr/>
          <p:nvPr/>
        </p:nvSpPr>
        <p:spPr>
          <a:xfrm>
            <a:off x="179512" y="1017280"/>
            <a:ext cx="5256584" cy="5626824"/>
          </a:xfrm>
          <a:prstGeom prst="roundRect">
            <a:avLst>
              <a:gd name="adj" fmla="val 4402"/>
            </a:avLst>
          </a:prstGeom>
          <a:noFill/>
          <a:ln>
            <a:solidFill>
              <a:srgbClr val="951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908270"/>
                </a:solidFill>
                <a:latin typeface="Arial Rounded MT Bold" panose="020F0704030504030204" pitchFamily="34" charset="0"/>
              </a:rPr>
              <a:t>Online Safety</a:t>
            </a:r>
          </a:p>
          <a:p>
            <a:endParaRPr lang="en-GB" sz="1200" dirty="0">
              <a:solidFill>
                <a:srgbClr val="908270"/>
              </a:solidFill>
              <a:latin typeface="Arial Rounded MT Bold" panose="020F0704030504030204" pitchFamily="34" charset="0"/>
            </a:endParaRPr>
          </a:p>
          <a:p>
            <a:pPr algn="ctr"/>
            <a:r>
              <a:rPr lang="en-GB" sz="1400" dirty="0" smtClean="0">
                <a:solidFill>
                  <a:srgbClr val="908270"/>
                </a:solidFill>
                <a:latin typeface="Arial Rounded MT Bold" panose="020F0704030504030204" pitchFamily="34" charset="0"/>
              </a:rPr>
              <a:t>Time off school in the Summer holidays may mean more time is spent online. </a:t>
            </a:r>
          </a:p>
          <a:p>
            <a:endParaRPr lang="en-GB" sz="1400" dirty="0" smtClean="0">
              <a:solidFill>
                <a:srgbClr val="908270"/>
              </a:solidFill>
              <a:latin typeface="Arial Rounded MT Bold" panose="020F0704030504030204" pitchFamily="34" charset="0"/>
            </a:endParaRPr>
          </a:p>
          <a:p>
            <a:pPr algn="ctr"/>
            <a:r>
              <a:rPr lang="en-GB" sz="1400" dirty="0" smtClean="0">
                <a:solidFill>
                  <a:srgbClr val="908270"/>
                </a:solidFill>
                <a:latin typeface="Arial Rounded MT Bold" panose="020F0704030504030204" pitchFamily="34" charset="0"/>
              </a:rPr>
              <a:t>Follow this link to a blog from </a:t>
            </a:r>
            <a:r>
              <a:rPr lang="en-GB" sz="1400" dirty="0" err="1" smtClean="0">
                <a:solidFill>
                  <a:srgbClr val="908270"/>
                </a:solidFill>
                <a:latin typeface="Arial Rounded MT Bold" panose="020F0704030504030204" pitchFamily="34" charset="0"/>
              </a:rPr>
              <a:t>Childnet</a:t>
            </a:r>
            <a:r>
              <a:rPr lang="en-GB" sz="1400" dirty="0" smtClean="0">
                <a:solidFill>
                  <a:srgbClr val="908270"/>
                </a:solidFill>
                <a:latin typeface="Arial Rounded MT Bold" panose="020F0704030504030204" pitchFamily="34" charset="0"/>
              </a:rPr>
              <a:t> with some advice for staying safe online in the Summer holidays. </a:t>
            </a:r>
            <a:endParaRPr lang="en-GB" sz="1400" dirty="0">
              <a:solidFill>
                <a:srgbClr val="908270"/>
              </a:solidFill>
              <a:latin typeface="Arial Rounded MT Bold" panose="020F0704030504030204" pitchFamily="34" charset="0"/>
            </a:endParaRPr>
          </a:p>
          <a:p>
            <a:pPr algn="ctr"/>
            <a:r>
              <a:rPr lang="en-US" sz="1200" b="1" dirty="0">
                <a:solidFill>
                  <a:srgbClr val="908270"/>
                </a:solidFill>
                <a:hlinkClick r:id="rId4"/>
              </a:rPr>
              <a:t>https://www.childnet.com/blog/staying-safe-online-in-the-summer-holidays</a:t>
            </a:r>
            <a:r>
              <a:rPr lang="en-US" sz="1200" b="1" dirty="0" smtClean="0">
                <a:solidFill>
                  <a:srgbClr val="908270"/>
                </a:solidFill>
                <a:hlinkClick r:id="rId4"/>
              </a:rPr>
              <a:t>/</a:t>
            </a:r>
            <a:r>
              <a:rPr lang="en-US" sz="1200" b="1" dirty="0" smtClean="0">
                <a:solidFill>
                  <a:srgbClr val="908270"/>
                </a:solidFill>
              </a:rPr>
              <a:t> </a:t>
            </a:r>
            <a:endParaRPr lang="en-US" sz="1200" b="1" dirty="0">
              <a:solidFill>
                <a:srgbClr val="908270"/>
              </a:solidFill>
            </a:endParaRPr>
          </a:p>
          <a:p>
            <a:endParaRPr lang="en-US" sz="1400" b="1" dirty="0" smtClean="0">
              <a:solidFill>
                <a:srgbClr val="908270"/>
              </a:solidFill>
            </a:endParaRPr>
          </a:p>
          <a:p>
            <a:r>
              <a:rPr lang="en-GB" sz="1400" b="1" dirty="0" smtClean="0">
                <a:solidFill>
                  <a:srgbClr val="908270"/>
                </a:solidFill>
                <a:latin typeface="Arial Rounded MT Bold" panose="020F0704030504030204" pitchFamily="34" charset="0"/>
              </a:rPr>
              <a:t>Some ideas and links from the blog: </a:t>
            </a:r>
          </a:p>
          <a:p>
            <a:endParaRPr lang="en-US" sz="500" b="1" dirty="0">
              <a:solidFill>
                <a:srgbClr val="908270"/>
              </a:solidFill>
              <a:latin typeface="Arial Rounded MT Bold" panose="020F0704030504030204" pitchFamily="34" charset="0"/>
            </a:endParaRPr>
          </a:p>
          <a:p>
            <a:pPr algn="ctr"/>
            <a:r>
              <a:rPr lang="en-US" sz="1400" b="1" dirty="0" smtClean="0">
                <a:solidFill>
                  <a:srgbClr val="908270"/>
                </a:solidFill>
                <a:latin typeface="Arial Rounded MT Bold" panose="020F0704030504030204" pitchFamily="34" charset="0"/>
              </a:rPr>
              <a:t>Talking </a:t>
            </a:r>
            <a:r>
              <a:rPr lang="en-US" sz="1400" b="1" dirty="0">
                <a:solidFill>
                  <a:srgbClr val="908270"/>
                </a:solidFill>
                <a:latin typeface="Arial Rounded MT Bold" panose="020F0704030504030204" pitchFamily="34" charset="0"/>
              </a:rPr>
              <a:t>about their time </a:t>
            </a:r>
            <a:r>
              <a:rPr lang="en-US" sz="1400" b="1" dirty="0" smtClean="0">
                <a:solidFill>
                  <a:srgbClr val="908270"/>
                </a:solidFill>
                <a:latin typeface="Arial Rounded MT Bold" panose="020F0704030504030204" pitchFamily="34" charset="0"/>
              </a:rPr>
              <a:t>online</a:t>
            </a:r>
          </a:p>
          <a:p>
            <a:pPr algn="ctr"/>
            <a:endParaRPr lang="en-US" sz="500" dirty="0">
              <a:solidFill>
                <a:srgbClr val="908270"/>
              </a:solidFill>
              <a:latin typeface="Arial Rounded MT Bold" panose="020F0704030504030204" pitchFamily="34" charset="0"/>
            </a:endParaRPr>
          </a:p>
          <a:p>
            <a:r>
              <a:rPr lang="en-US" sz="1400" dirty="0">
                <a:solidFill>
                  <a:srgbClr val="908270"/>
                </a:solidFill>
                <a:latin typeface="Arial Rounded MT Bold" panose="020F0704030504030204" pitchFamily="34" charset="0"/>
              </a:rPr>
              <a:t>The holidays are </a:t>
            </a:r>
            <a:r>
              <a:rPr lang="en-US" sz="1400" dirty="0" smtClean="0">
                <a:solidFill>
                  <a:srgbClr val="908270"/>
                </a:solidFill>
                <a:latin typeface="Arial Rounded MT Bold" panose="020F0704030504030204" pitchFamily="34" charset="0"/>
              </a:rPr>
              <a:t>a </a:t>
            </a:r>
            <a:r>
              <a:rPr lang="en-US" sz="1400" dirty="0">
                <a:solidFill>
                  <a:srgbClr val="908270"/>
                </a:solidFill>
                <a:latin typeface="Arial Rounded MT Bold" panose="020F0704030504030204" pitchFamily="34" charset="0"/>
              </a:rPr>
              <a:t>good opportunity to talk to your children about their online friendships, the sites they use and encourage best practices online. </a:t>
            </a:r>
            <a:endParaRPr lang="en-US" sz="1400" dirty="0" smtClean="0">
              <a:solidFill>
                <a:srgbClr val="908270"/>
              </a:solidFill>
              <a:latin typeface="Arial Rounded MT Bold" panose="020F0704030504030204" pitchFamily="34" charset="0"/>
            </a:endParaRPr>
          </a:p>
          <a:p>
            <a:pPr marL="285750" indent="-285750">
              <a:buFont typeface="Arial" panose="020B0604020202020204" pitchFamily="34" charset="0"/>
              <a:buChar char="•"/>
            </a:pPr>
            <a:r>
              <a:rPr lang="en-US" sz="1200" dirty="0" smtClean="0">
                <a:solidFill>
                  <a:srgbClr val="908270"/>
                </a:solidFill>
                <a:latin typeface="Arial Rounded MT Bold" panose="020F0704030504030204" pitchFamily="34" charset="0"/>
                <a:hlinkClick r:id="rId5"/>
              </a:rPr>
              <a:t>Watch </a:t>
            </a:r>
            <a:r>
              <a:rPr lang="en-US" sz="1200" dirty="0">
                <a:solidFill>
                  <a:srgbClr val="908270"/>
                </a:solidFill>
                <a:latin typeface="Arial Rounded MT Bold" panose="020F0704030504030204" pitchFamily="34" charset="0"/>
                <a:hlinkClick r:id="rId5"/>
              </a:rPr>
              <a:t>Red and Murphy talk to Freddie and Alisha</a:t>
            </a:r>
            <a:r>
              <a:rPr lang="en-US" sz="1400" dirty="0">
                <a:solidFill>
                  <a:srgbClr val="908270"/>
                </a:solidFill>
                <a:latin typeface="Arial Rounded MT Bold" panose="020F0704030504030204" pitchFamily="34" charset="0"/>
              </a:rPr>
              <a:t> about asking before they watch videos </a:t>
            </a:r>
            <a:r>
              <a:rPr lang="en-US" sz="1400" dirty="0" smtClean="0">
                <a:solidFill>
                  <a:srgbClr val="908270"/>
                </a:solidFill>
                <a:latin typeface="Arial Rounded MT Bold" panose="020F0704030504030204" pitchFamily="34" charset="0"/>
              </a:rPr>
              <a:t>online</a:t>
            </a:r>
          </a:p>
          <a:p>
            <a:pPr marL="285750" indent="-285750">
              <a:buFont typeface="Arial" panose="020B0604020202020204" pitchFamily="34" charset="0"/>
              <a:buChar char="•"/>
            </a:pPr>
            <a:r>
              <a:rPr lang="en-US" sz="1400" dirty="0" smtClean="0">
                <a:solidFill>
                  <a:srgbClr val="908270"/>
                </a:solidFill>
                <a:latin typeface="Arial Rounded MT Bold" panose="020F0704030504030204" pitchFamily="34" charset="0"/>
              </a:rPr>
              <a:t>Read</a:t>
            </a:r>
            <a:r>
              <a:rPr lang="en-US" sz="1400" dirty="0">
                <a:solidFill>
                  <a:srgbClr val="908270"/>
                </a:solidFill>
                <a:latin typeface="Arial Rounded MT Bold" panose="020F0704030504030204" pitchFamily="34" charset="0"/>
              </a:rPr>
              <a:t> </a:t>
            </a:r>
            <a:r>
              <a:rPr lang="en-US" sz="1400" dirty="0" err="1">
                <a:solidFill>
                  <a:srgbClr val="908270"/>
                </a:solidFill>
                <a:latin typeface="Arial Rounded MT Bold" panose="020F0704030504030204" pitchFamily="34" charset="0"/>
                <a:hlinkClick r:id="rId6"/>
              </a:rPr>
              <a:t>Digiduck’s</a:t>
            </a:r>
            <a:r>
              <a:rPr lang="en-US" sz="1400" dirty="0">
                <a:solidFill>
                  <a:srgbClr val="908270"/>
                </a:solidFill>
                <a:latin typeface="Arial Rounded MT Bold" panose="020F0704030504030204" pitchFamily="34" charset="0"/>
                <a:hlinkClick r:id="rId6"/>
              </a:rPr>
              <a:t> Big Decision</a:t>
            </a:r>
            <a:r>
              <a:rPr lang="en-US" sz="1400" dirty="0">
                <a:solidFill>
                  <a:srgbClr val="908270"/>
                </a:solidFill>
                <a:latin typeface="Arial Rounded MT Bold" panose="020F0704030504030204" pitchFamily="34" charset="0"/>
              </a:rPr>
              <a:t> and help educate children aged 3 – 7 about how to be a good friend </a:t>
            </a:r>
            <a:r>
              <a:rPr lang="en-US" sz="1400" dirty="0" smtClean="0">
                <a:solidFill>
                  <a:srgbClr val="908270"/>
                </a:solidFill>
                <a:latin typeface="Arial Rounded MT Bold" panose="020F0704030504030204" pitchFamily="34" charset="0"/>
              </a:rPr>
              <a:t>online</a:t>
            </a:r>
          </a:p>
          <a:p>
            <a:pPr marL="285750" indent="-285750">
              <a:buFont typeface="Arial" panose="020B0604020202020204" pitchFamily="34" charset="0"/>
              <a:buChar char="•"/>
            </a:pPr>
            <a:r>
              <a:rPr lang="en-US" sz="1400" dirty="0" smtClean="0">
                <a:solidFill>
                  <a:srgbClr val="908270"/>
                </a:solidFill>
                <a:latin typeface="Arial Rounded MT Bold" panose="020F0704030504030204" pitchFamily="34" charset="0"/>
              </a:rPr>
              <a:t>Take </a:t>
            </a:r>
            <a:r>
              <a:rPr lang="en-US" sz="1400" dirty="0">
                <a:solidFill>
                  <a:srgbClr val="908270"/>
                </a:solidFill>
                <a:latin typeface="Arial Rounded MT Bold" panose="020F0704030504030204" pitchFamily="34" charset="0"/>
              </a:rPr>
              <a:t>the </a:t>
            </a:r>
            <a:r>
              <a:rPr lang="en-US" sz="1400" dirty="0">
                <a:solidFill>
                  <a:srgbClr val="908270"/>
                </a:solidFill>
                <a:latin typeface="Arial Rounded MT Bold" panose="020F0704030504030204" pitchFamily="34" charset="0"/>
                <a:hlinkClick r:id="rId7"/>
              </a:rPr>
              <a:t>‘Be the change’ quiz</a:t>
            </a:r>
            <a:r>
              <a:rPr lang="en-US" sz="1400" dirty="0">
                <a:solidFill>
                  <a:srgbClr val="908270"/>
                </a:solidFill>
                <a:latin typeface="Arial Rounded MT Bold" panose="020F0704030504030204" pitchFamily="34" charset="0"/>
              </a:rPr>
              <a:t> and help 8 – 13 year olds to explore how children and young people share images and videos </a:t>
            </a:r>
            <a:r>
              <a:rPr lang="en-US" sz="1400" dirty="0" smtClean="0">
                <a:solidFill>
                  <a:srgbClr val="908270"/>
                </a:solidFill>
                <a:latin typeface="Arial Rounded MT Bold" panose="020F0704030504030204" pitchFamily="34" charset="0"/>
              </a:rPr>
              <a:t>online</a:t>
            </a:r>
          </a:p>
          <a:p>
            <a:pPr marL="285750" indent="-285750">
              <a:buFont typeface="Arial" panose="020B0604020202020204" pitchFamily="34" charset="0"/>
              <a:buChar char="•"/>
            </a:pPr>
            <a:r>
              <a:rPr lang="en-US" sz="1400" dirty="0" smtClean="0">
                <a:solidFill>
                  <a:srgbClr val="908270"/>
                </a:solidFill>
                <a:latin typeface="Arial Rounded MT Bold" panose="020F0704030504030204" pitchFamily="34" charset="0"/>
              </a:rPr>
              <a:t>Have</a:t>
            </a:r>
            <a:r>
              <a:rPr lang="en-US" sz="1400" dirty="0">
                <a:solidFill>
                  <a:srgbClr val="908270"/>
                </a:solidFill>
                <a:latin typeface="Arial Rounded MT Bold" panose="020F0704030504030204" pitchFamily="34" charset="0"/>
              </a:rPr>
              <a:t> </a:t>
            </a:r>
            <a:r>
              <a:rPr lang="en-US" sz="1400" dirty="0">
                <a:solidFill>
                  <a:srgbClr val="908270"/>
                </a:solidFill>
                <a:latin typeface="Arial Rounded MT Bold" panose="020F0704030504030204" pitchFamily="34" charset="0"/>
                <a:hlinkClick r:id="rId8"/>
              </a:rPr>
              <a:t>an adventure with Kara, Winston and the SMART Crew</a:t>
            </a:r>
            <a:r>
              <a:rPr lang="en-US" sz="1400" dirty="0">
                <a:solidFill>
                  <a:srgbClr val="908270"/>
                </a:solidFill>
                <a:latin typeface="Arial Rounded MT Bold" panose="020F0704030504030204" pitchFamily="34" charset="0"/>
              </a:rPr>
              <a:t> and help them to make SMART online </a:t>
            </a:r>
            <a:r>
              <a:rPr lang="en-US" sz="1400" dirty="0" smtClean="0">
                <a:solidFill>
                  <a:srgbClr val="908270"/>
                </a:solidFill>
                <a:latin typeface="Arial Rounded MT Bold" panose="020F0704030504030204" pitchFamily="34" charset="0"/>
              </a:rPr>
              <a:t>decisions</a:t>
            </a:r>
            <a:endParaRPr lang="en-US" dirty="0">
              <a:latin typeface="Arial Rounded MT Bold" panose="020F0704030504030204" pitchFamily="34" charset="0"/>
            </a:endParaRPr>
          </a:p>
        </p:txBody>
      </p:sp>
      <p:pic>
        <p:nvPicPr>
          <p:cNvPr id="409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253" t="23014" r="6756" b="16936"/>
          <a:stretch/>
        </p:blipFill>
        <p:spPr bwMode="auto">
          <a:xfrm>
            <a:off x="3635896" y="1164135"/>
            <a:ext cx="1582310" cy="40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4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8"/>
            <a:ext cx="8971696" cy="80279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12</a:t>
            </a:r>
            <a:r>
              <a:rPr lang="en-GB" sz="2800" baseline="30000" dirty="0">
                <a:solidFill>
                  <a:prstClr val="white"/>
                </a:solidFill>
                <a:latin typeface="Arial Rounded MT Bold" panose="020F0704030504030204" pitchFamily="34" charset="0"/>
              </a:rPr>
              <a:t>th</a:t>
            </a:r>
            <a:r>
              <a:rPr lang="en-GB" sz="2800" dirty="0">
                <a:solidFill>
                  <a:prstClr val="white"/>
                </a:solidFill>
                <a:latin typeface="Arial Rounded MT Bold" panose="020F0704030504030204" pitchFamily="34" charset="0"/>
              </a:rPr>
              <a:t> July</a:t>
            </a:r>
          </a:p>
        </p:txBody>
      </p:sp>
      <p:sp>
        <p:nvSpPr>
          <p:cNvPr id="12" name="Rounded Rectangle 11"/>
          <p:cNvSpPr/>
          <p:nvPr/>
        </p:nvSpPr>
        <p:spPr>
          <a:xfrm>
            <a:off x="179512" y="996335"/>
            <a:ext cx="8784976" cy="2216641"/>
          </a:xfrm>
          <a:prstGeom prst="roundRect">
            <a:avLst>
              <a:gd name="adj" fmla="val 4402"/>
            </a:avLst>
          </a:prstGeom>
          <a:noFill/>
          <a:ln>
            <a:solidFill>
              <a:srgbClr val="951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908270"/>
                </a:solidFill>
                <a:latin typeface="Arial Rounded MT Bold" panose="020F0704030504030204" pitchFamily="34" charset="0"/>
              </a:rPr>
              <a:t>Preparing for September!</a:t>
            </a:r>
          </a:p>
          <a:p>
            <a:pPr algn="ctr"/>
            <a:endParaRPr lang="en-GB" sz="200" b="1" dirty="0">
              <a:solidFill>
                <a:srgbClr val="908270"/>
              </a:solidFill>
              <a:latin typeface="Arial Rounded MT Bold" panose="020F0704030504030204" pitchFamily="34" charset="0"/>
            </a:endParaRPr>
          </a:p>
          <a:p>
            <a:pPr algn="ctr"/>
            <a:r>
              <a:rPr lang="en-GB" sz="1300" dirty="0">
                <a:solidFill>
                  <a:srgbClr val="908270"/>
                </a:solidFill>
                <a:latin typeface="Arial Rounded MT Bold" panose="020F0704030504030204" pitchFamily="34" charset="0"/>
              </a:rPr>
              <a:t>Yesterday, children visited their new classrooms and met their new class teacher and teaching assistant. </a:t>
            </a:r>
          </a:p>
          <a:p>
            <a:pPr algn="ctr"/>
            <a:r>
              <a:rPr lang="en-GB" sz="1300" dirty="0">
                <a:solidFill>
                  <a:srgbClr val="908270"/>
                </a:solidFill>
                <a:latin typeface="Arial Rounded MT Bold" panose="020F0704030504030204" pitchFamily="34" charset="0"/>
              </a:rPr>
              <a:t>This morning, all children who will be joining Reception in September had a chance to join us for the Reception open morning. </a:t>
            </a:r>
          </a:p>
          <a:p>
            <a:pPr algn="ctr"/>
            <a:r>
              <a:rPr lang="en-GB" sz="1300" dirty="0">
                <a:solidFill>
                  <a:srgbClr val="908270"/>
                </a:solidFill>
                <a:latin typeface="Arial Rounded MT Bold" panose="020F0704030504030204" pitchFamily="34" charset="0"/>
              </a:rPr>
              <a:t>In September, Reception classes will be structured slightly differently: </a:t>
            </a:r>
            <a:r>
              <a:rPr lang="en-US" sz="1300" dirty="0">
                <a:solidFill>
                  <a:srgbClr val="908270"/>
                </a:solidFill>
                <a:latin typeface="Arial Rounded MT Bold" panose="020F0704030504030204" pitchFamily="34" charset="0"/>
              </a:rPr>
              <a:t>Pink Class will be a class full of Reception children (younger reception children); Blue class will be mixed Reception (older reception children) and Year 1 (younger year 1 children).  </a:t>
            </a:r>
          </a:p>
          <a:p>
            <a:pPr algn="ctr"/>
            <a:r>
              <a:rPr lang="en-US" sz="1300" dirty="0">
                <a:solidFill>
                  <a:srgbClr val="908270"/>
                </a:solidFill>
                <a:latin typeface="Arial Rounded MT Bold" panose="020F0704030504030204" pitchFamily="34" charset="0"/>
              </a:rPr>
              <a:t>Children are grouped according to age as per our current one-and-a-half form entry model. This gives class teachers more opportunity to develop learning which is ‘age and stage’ appropriate. For example, both Pink and Blue Classes will offer continuous provision and regular opportunity for outdoor learning.  </a:t>
            </a:r>
            <a:endParaRPr lang="en-US" sz="1300" dirty="0">
              <a:solidFill>
                <a:schemeClr val="tx1"/>
              </a:solidFill>
            </a:endParaRPr>
          </a:p>
        </p:txBody>
      </p:sp>
      <p:sp>
        <p:nvSpPr>
          <p:cNvPr id="3" name="Rounded Rectangle 2"/>
          <p:cNvSpPr/>
          <p:nvPr/>
        </p:nvSpPr>
        <p:spPr>
          <a:xfrm>
            <a:off x="148654" y="3284984"/>
            <a:ext cx="8815833" cy="3383229"/>
          </a:xfrm>
          <a:prstGeom prst="roundRect">
            <a:avLst>
              <a:gd name="adj" fmla="val 5009"/>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908270"/>
                </a:solidFill>
                <a:latin typeface="Arial Rounded MT Bold" panose="020F0704030504030204" pitchFamily="34" charset="0"/>
              </a:rPr>
              <a:t>Classes and teaching teams September 2024</a:t>
            </a: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GB" dirty="0">
              <a:solidFill>
                <a:srgbClr val="908270"/>
              </a:solidFill>
              <a:latin typeface="Arial Rounded MT Bold" panose="020F0704030504030204" pitchFamily="34" charset="0"/>
            </a:endParaRPr>
          </a:p>
          <a:p>
            <a:pPr algn="ctr"/>
            <a:endParaRPr lang="en-US" dirty="0">
              <a:solidFill>
                <a:srgbClr val="908270"/>
              </a:solidFill>
              <a:latin typeface="Arial Rounded MT Bold" panose="020F0704030504030204" pitchFamily="34" charset="0"/>
            </a:endParaRPr>
          </a:p>
        </p:txBody>
      </p:sp>
      <p:sp>
        <p:nvSpPr>
          <p:cNvPr id="7" name="Rectangle 6"/>
          <p:cNvSpPr/>
          <p:nvPr/>
        </p:nvSpPr>
        <p:spPr>
          <a:xfrm>
            <a:off x="224185" y="3589110"/>
            <a:ext cx="8382942" cy="1384995"/>
          </a:xfrm>
          <a:prstGeom prst="rect">
            <a:avLst/>
          </a:prstGeom>
        </p:spPr>
        <p:txBody>
          <a:bodyPr wrap="square">
            <a:spAutoFit/>
          </a:bodyPr>
          <a:lstStyle/>
          <a:p>
            <a:pPr lvl="0" algn="ctr"/>
            <a:r>
              <a:rPr lang="en-GB" sz="1400" dirty="0">
                <a:solidFill>
                  <a:srgbClr val="009B00"/>
                </a:solidFill>
                <a:latin typeface="Arial Rounded MT Bold" panose="020F0704030504030204" pitchFamily="34" charset="0"/>
              </a:rPr>
              <a:t>EYFS and Key Stage 1</a:t>
            </a:r>
          </a:p>
          <a:p>
            <a:pPr lvl="0" algn="ctr"/>
            <a:r>
              <a:rPr lang="en-GB" sz="1400" dirty="0">
                <a:solidFill>
                  <a:srgbClr val="908270"/>
                </a:solidFill>
                <a:latin typeface="Arial Rounded MT Bold" panose="020F0704030504030204" pitchFamily="34" charset="0"/>
              </a:rPr>
              <a:t>Nursery:  </a:t>
            </a:r>
            <a:r>
              <a:rPr lang="en-GB" sz="1400" i="1" dirty="0">
                <a:solidFill>
                  <a:srgbClr val="908270"/>
                </a:solidFill>
                <a:latin typeface="Arial Rounded MT Bold" panose="020F0704030504030204" pitchFamily="34" charset="0"/>
              </a:rPr>
              <a:t>Carla, Danni, Carolin, Petra</a:t>
            </a:r>
          </a:p>
          <a:p>
            <a:pPr lvl="0" algn="ctr"/>
            <a:r>
              <a:rPr lang="en-GB" sz="1400" dirty="0">
                <a:solidFill>
                  <a:srgbClr val="908270"/>
                </a:solidFill>
                <a:latin typeface="Arial Rounded MT Bold" panose="020F0704030504030204" pitchFamily="34" charset="0"/>
              </a:rPr>
              <a:t>Pink Class – Reception: </a:t>
            </a:r>
            <a:r>
              <a:rPr lang="en-GB" sz="1400" i="1" dirty="0">
                <a:solidFill>
                  <a:srgbClr val="908270"/>
                </a:solidFill>
                <a:latin typeface="Arial Rounded MT Bold" panose="020F0704030504030204" pitchFamily="34" charset="0"/>
              </a:rPr>
              <a:t>Nilsu Bulut and Charley Dixon</a:t>
            </a:r>
          </a:p>
          <a:p>
            <a:pPr lvl="0" algn="ctr"/>
            <a:r>
              <a:rPr lang="en-GB" sz="1400" dirty="0">
                <a:solidFill>
                  <a:srgbClr val="908270"/>
                </a:solidFill>
                <a:latin typeface="Arial Rounded MT Bold" panose="020F0704030504030204" pitchFamily="34" charset="0"/>
              </a:rPr>
              <a:t>Blue Class – Reception and Year 1:  </a:t>
            </a:r>
            <a:r>
              <a:rPr lang="en-GB" sz="1400" i="1" dirty="0">
                <a:solidFill>
                  <a:srgbClr val="908270"/>
                </a:solidFill>
                <a:latin typeface="Arial Rounded MT Bold" panose="020F0704030504030204" pitchFamily="34" charset="0"/>
              </a:rPr>
              <a:t>Georgia Cottington and Ema Gaywood</a:t>
            </a:r>
          </a:p>
          <a:p>
            <a:pPr lvl="0" algn="ctr"/>
            <a:r>
              <a:rPr lang="en-GB" sz="1400" dirty="0">
                <a:solidFill>
                  <a:srgbClr val="908270"/>
                </a:solidFill>
                <a:latin typeface="Arial Rounded MT Bold" panose="020F0704030504030204" pitchFamily="34" charset="0"/>
              </a:rPr>
              <a:t>Green Class – Year 1 and 2: </a:t>
            </a:r>
            <a:r>
              <a:rPr lang="en-GB" sz="1400" i="1" dirty="0">
                <a:solidFill>
                  <a:srgbClr val="908270"/>
                </a:solidFill>
                <a:latin typeface="Arial Rounded MT Bold" panose="020F0704030504030204" pitchFamily="34" charset="0"/>
              </a:rPr>
              <a:t>Georgina McNamara and Kulsuma Khanom</a:t>
            </a:r>
          </a:p>
          <a:p>
            <a:pPr lvl="0" algn="ctr"/>
            <a:r>
              <a:rPr lang="en-GB" sz="1400" dirty="0">
                <a:solidFill>
                  <a:srgbClr val="908270"/>
                </a:solidFill>
                <a:latin typeface="Arial Rounded MT Bold" panose="020F0704030504030204" pitchFamily="34" charset="0"/>
              </a:rPr>
              <a:t>Red Class – Year 2: </a:t>
            </a:r>
            <a:r>
              <a:rPr lang="en-GB" sz="1400" i="1" dirty="0">
                <a:solidFill>
                  <a:srgbClr val="908270"/>
                </a:solidFill>
                <a:latin typeface="Arial Rounded MT Bold" panose="020F0704030504030204" pitchFamily="34" charset="0"/>
              </a:rPr>
              <a:t>Emily Thomas and Kim </a:t>
            </a:r>
            <a:r>
              <a:rPr lang="en-GB" sz="1400" i="1" dirty="0" err="1">
                <a:solidFill>
                  <a:srgbClr val="908270"/>
                </a:solidFill>
                <a:latin typeface="Arial Rounded MT Bold" panose="020F0704030504030204" pitchFamily="34" charset="0"/>
              </a:rPr>
              <a:t>Fosbrook</a:t>
            </a:r>
            <a:endParaRPr lang="en-GB" sz="1400" i="1" dirty="0">
              <a:solidFill>
                <a:srgbClr val="908270"/>
              </a:solidFill>
              <a:latin typeface="Arial Rounded MT Bold" panose="020F0704030504030204" pitchFamily="34" charset="0"/>
            </a:endParaRPr>
          </a:p>
        </p:txBody>
      </p:sp>
      <p:sp>
        <p:nvSpPr>
          <p:cNvPr id="9" name="TextBox 8"/>
          <p:cNvSpPr txBox="1"/>
          <p:nvPr/>
        </p:nvSpPr>
        <p:spPr>
          <a:xfrm>
            <a:off x="1539670" y="4941168"/>
            <a:ext cx="5751971" cy="1692771"/>
          </a:xfrm>
          <a:prstGeom prst="rect">
            <a:avLst/>
          </a:prstGeom>
          <a:noFill/>
        </p:spPr>
        <p:txBody>
          <a:bodyPr wrap="square" rtlCol="0">
            <a:spAutoFit/>
          </a:bodyPr>
          <a:lstStyle/>
          <a:p>
            <a:pPr algn="ctr"/>
            <a:r>
              <a:rPr lang="en-GB" sz="1400" dirty="0">
                <a:solidFill>
                  <a:srgbClr val="009B00"/>
                </a:solidFill>
                <a:latin typeface="Arial Rounded MT Bold" panose="020F0704030504030204" pitchFamily="34" charset="0"/>
              </a:rPr>
              <a:t>Key Stage 2</a:t>
            </a:r>
          </a:p>
          <a:p>
            <a:pPr algn="ctr"/>
            <a:endParaRPr lang="en-GB" sz="1400" dirty="0">
              <a:solidFill>
                <a:srgbClr val="009B00"/>
              </a:solidFill>
              <a:latin typeface="Arial Rounded MT Bold" panose="020F0704030504030204" pitchFamily="34" charset="0"/>
            </a:endParaRPr>
          </a:p>
          <a:p>
            <a:pPr algn="ctr"/>
            <a:endParaRPr lang="en-GB" sz="1400" dirty="0">
              <a:solidFill>
                <a:srgbClr val="908270"/>
              </a:solidFill>
              <a:latin typeface="Arial Rounded MT Bold" panose="020F0704030504030204" pitchFamily="34" charset="0"/>
            </a:endParaRPr>
          </a:p>
          <a:p>
            <a:pPr algn="ctr"/>
            <a:endParaRPr lang="en-GB" sz="1400" dirty="0">
              <a:solidFill>
                <a:srgbClr val="908270"/>
              </a:solidFill>
              <a:latin typeface="Arial Rounded MT Bold" panose="020F0704030504030204" pitchFamily="34" charset="0"/>
            </a:endParaRPr>
          </a:p>
          <a:p>
            <a:pPr algn="ctr"/>
            <a:endParaRPr lang="en-GB" sz="300" dirty="0">
              <a:solidFill>
                <a:srgbClr val="908270"/>
              </a:solidFill>
              <a:latin typeface="Arial Rounded MT Bold" panose="020F0704030504030204" pitchFamily="34" charset="0"/>
            </a:endParaRPr>
          </a:p>
          <a:p>
            <a:pPr algn="ctr"/>
            <a:endParaRPr lang="en-GB" sz="300"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Violet Class – Year 5: </a:t>
            </a:r>
            <a:r>
              <a:rPr lang="en-GB" sz="1400" i="1" dirty="0">
                <a:solidFill>
                  <a:srgbClr val="908270"/>
                </a:solidFill>
                <a:latin typeface="Arial Rounded MT Bold" panose="020F0704030504030204" pitchFamily="34" charset="0"/>
              </a:rPr>
              <a:t>Sophie Gaston and Lynda </a:t>
            </a:r>
            <a:r>
              <a:rPr lang="en-GB" sz="1400" i="1" dirty="0" err="1">
                <a:solidFill>
                  <a:srgbClr val="908270"/>
                </a:solidFill>
                <a:latin typeface="Arial Rounded MT Bold" panose="020F0704030504030204" pitchFamily="34" charset="0"/>
              </a:rPr>
              <a:t>Piggot</a:t>
            </a:r>
            <a:endParaRPr lang="en-GB" sz="1400" i="1"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Cyan Class – Year 5 and 6: </a:t>
            </a:r>
            <a:r>
              <a:rPr lang="en-GB" sz="1400" i="1" dirty="0">
                <a:solidFill>
                  <a:srgbClr val="908270"/>
                </a:solidFill>
                <a:latin typeface="Arial Rounded MT Bold" panose="020F0704030504030204" pitchFamily="34" charset="0"/>
              </a:rPr>
              <a:t>Ben Hagan and Lorraine Stannard</a:t>
            </a:r>
          </a:p>
          <a:p>
            <a:pPr algn="ctr"/>
            <a:r>
              <a:rPr lang="en-GB" sz="1400" dirty="0">
                <a:solidFill>
                  <a:srgbClr val="908270"/>
                </a:solidFill>
                <a:latin typeface="Arial Rounded MT Bold" panose="020F0704030504030204" pitchFamily="34" charset="0"/>
              </a:rPr>
              <a:t>Indigo Class – Year 6: </a:t>
            </a:r>
            <a:r>
              <a:rPr lang="en-GB" sz="1400" i="1" dirty="0">
                <a:solidFill>
                  <a:srgbClr val="908270"/>
                </a:solidFill>
                <a:latin typeface="Arial Rounded MT Bold" panose="020F0704030504030204" pitchFamily="34" charset="0"/>
              </a:rPr>
              <a:t>Zoe Nadarajah and Pauline Chisolm</a:t>
            </a:r>
            <a:endParaRPr lang="en-US" i="1" dirty="0"/>
          </a:p>
        </p:txBody>
      </p:sp>
      <p:sp>
        <p:nvSpPr>
          <p:cNvPr id="15" name="Rectangle 14"/>
          <p:cNvSpPr/>
          <p:nvPr/>
        </p:nvSpPr>
        <p:spPr>
          <a:xfrm>
            <a:off x="4762836" y="5197127"/>
            <a:ext cx="3896022" cy="677108"/>
          </a:xfrm>
          <a:prstGeom prst="rect">
            <a:avLst/>
          </a:prstGeom>
          <a:solidFill>
            <a:srgbClr val="908270"/>
          </a:solidFill>
        </p:spPr>
        <p:txBody>
          <a:bodyPr wrap="square">
            <a:spAutoFit/>
          </a:bodyPr>
          <a:lstStyle/>
          <a:p>
            <a:pPr algn="ctr"/>
            <a:r>
              <a:rPr lang="en-GB" sz="1200" dirty="0">
                <a:solidFill>
                  <a:schemeClr val="bg1"/>
                </a:solidFill>
                <a:latin typeface="Arial Rounded MT Bold" panose="020F0704030504030204" pitchFamily="34" charset="0"/>
              </a:rPr>
              <a:t>Orange, Lime and Purple Classes will be smaller and will share </a:t>
            </a:r>
            <a:r>
              <a:rPr lang="en-GB" sz="1200" i="1" dirty="0">
                <a:solidFill>
                  <a:schemeClr val="bg1"/>
                </a:solidFill>
                <a:latin typeface="Arial Rounded MT Bold" panose="020F0704030504030204" pitchFamily="34" charset="0"/>
              </a:rPr>
              <a:t>Bobbie-Jo Jago </a:t>
            </a:r>
            <a:r>
              <a:rPr lang="en-GB" sz="1200" dirty="0">
                <a:solidFill>
                  <a:schemeClr val="bg1"/>
                </a:solidFill>
                <a:latin typeface="Arial Rounded MT Bold" panose="020F0704030504030204" pitchFamily="34" charset="0"/>
              </a:rPr>
              <a:t>and </a:t>
            </a:r>
            <a:r>
              <a:rPr lang="en-GB" sz="1200" i="1" dirty="0">
                <a:solidFill>
                  <a:schemeClr val="bg1"/>
                </a:solidFill>
                <a:latin typeface="Arial Rounded MT Bold" panose="020F0704030504030204" pitchFamily="34" charset="0"/>
              </a:rPr>
              <a:t>Folami Lawrence </a:t>
            </a:r>
            <a:r>
              <a:rPr lang="en-GB" sz="1200" dirty="0">
                <a:solidFill>
                  <a:schemeClr val="bg1"/>
                </a:solidFill>
                <a:latin typeface="Arial Rounded MT Bold" panose="020F0704030504030204" pitchFamily="34" charset="0"/>
              </a:rPr>
              <a:t>as teaching assistants</a:t>
            </a:r>
            <a:r>
              <a:rPr lang="en-GB" sz="1200" dirty="0">
                <a:solidFill>
                  <a:srgbClr val="908270"/>
                </a:solidFill>
                <a:latin typeface="Arial Rounded MT Bold" panose="020F0704030504030204" pitchFamily="34" charset="0"/>
              </a:rPr>
              <a:t>.</a:t>
            </a:r>
            <a:r>
              <a:rPr lang="en-GB" sz="1400" dirty="0">
                <a:solidFill>
                  <a:srgbClr val="908270"/>
                </a:solidFill>
                <a:latin typeface="Arial Rounded MT Bold" panose="020F0704030504030204" pitchFamily="34" charset="0"/>
              </a:rPr>
              <a:t> </a:t>
            </a:r>
            <a:endParaRPr lang="en-US" sz="1400" dirty="0"/>
          </a:p>
        </p:txBody>
      </p:sp>
      <p:sp>
        <p:nvSpPr>
          <p:cNvPr id="16" name="Rectangle 15"/>
          <p:cNvSpPr/>
          <p:nvPr/>
        </p:nvSpPr>
        <p:spPr>
          <a:xfrm>
            <a:off x="832373" y="5197127"/>
            <a:ext cx="3878857" cy="738664"/>
          </a:xfrm>
          <a:prstGeom prst="rect">
            <a:avLst/>
          </a:prstGeom>
        </p:spPr>
        <p:txBody>
          <a:bodyPr wrap="square">
            <a:spAutoFit/>
          </a:bodyPr>
          <a:lstStyle/>
          <a:p>
            <a:pPr lvl="0" algn="ctr"/>
            <a:r>
              <a:rPr lang="en-GB" sz="1400" dirty="0">
                <a:solidFill>
                  <a:srgbClr val="908270"/>
                </a:solidFill>
                <a:latin typeface="Arial Rounded MT Bold" panose="020F0704030504030204" pitchFamily="34" charset="0"/>
              </a:rPr>
              <a:t>Orange Class – Year 3: </a:t>
            </a:r>
            <a:r>
              <a:rPr lang="en-GB" sz="1400" i="1" dirty="0">
                <a:solidFill>
                  <a:srgbClr val="908270"/>
                </a:solidFill>
                <a:latin typeface="Arial Rounded MT Bold" panose="020F0704030504030204" pitchFamily="34" charset="0"/>
              </a:rPr>
              <a:t>Jamie Harney</a:t>
            </a:r>
          </a:p>
          <a:p>
            <a:pPr lvl="0" algn="ctr"/>
            <a:r>
              <a:rPr lang="en-GB" sz="1400" dirty="0">
                <a:solidFill>
                  <a:srgbClr val="908270"/>
                </a:solidFill>
                <a:latin typeface="Arial Rounded MT Bold" panose="020F0704030504030204" pitchFamily="34" charset="0"/>
              </a:rPr>
              <a:t>Lime Class – Year 3 and 4: </a:t>
            </a:r>
            <a:r>
              <a:rPr lang="en-GB" sz="1400" i="1" dirty="0">
                <a:solidFill>
                  <a:srgbClr val="908270"/>
                </a:solidFill>
                <a:latin typeface="Arial Rounded MT Bold" panose="020F0704030504030204" pitchFamily="34" charset="0"/>
              </a:rPr>
              <a:t>Juliet Makima</a:t>
            </a:r>
          </a:p>
          <a:p>
            <a:pPr lvl="0" algn="ctr"/>
            <a:r>
              <a:rPr lang="en-GB" sz="1400" dirty="0">
                <a:solidFill>
                  <a:srgbClr val="908270"/>
                </a:solidFill>
                <a:latin typeface="Arial Rounded MT Bold" panose="020F0704030504030204" pitchFamily="34" charset="0"/>
              </a:rPr>
              <a:t>Purple Class – Year 4: </a:t>
            </a:r>
            <a:r>
              <a:rPr lang="en-GB" sz="1400" i="1" dirty="0">
                <a:solidFill>
                  <a:srgbClr val="908270"/>
                </a:solidFill>
                <a:latin typeface="Arial Rounded MT Bold" panose="020F0704030504030204" pitchFamily="34" charset="0"/>
              </a:rPr>
              <a:t>Ines Fernandez</a:t>
            </a:r>
          </a:p>
        </p:txBody>
      </p:sp>
    </p:spTree>
    <p:extLst>
      <p:ext uri="{BB962C8B-B14F-4D97-AF65-F5344CB8AC3E}">
        <p14:creationId xmlns:p14="http://schemas.microsoft.com/office/powerpoint/2010/main" val="406683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a:solidFill>
                <a:prstClr val="white"/>
              </a:solidFill>
            </a:endParaRPr>
          </a:p>
          <a:p>
            <a:endParaRPr lang="en-US" b="1" i="1" dirty="0">
              <a:solidFill>
                <a:prstClr val="white"/>
              </a:solidFill>
            </a:endParaRPr>
          </a:p>
          <a:p>
            <a:r>
              <a:rPr lang="en-US" b="1" i="1" dirty="0">
                <a:solidFill>
                  <a:prstClr val="white"/>
                </a:solidFill>
              </a:rPr>
              <a:t>                            #taking pride in our appearance</a:t>
            </a: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US" sz="2800" b="1" dirty="0" smtClean="0">
                <a:solidFill>
                  <a:prstClr val="white"/>
                </a:solidFill>
                <a:latin typeface="Comic Sans MS" panose="030F0702030302020204" pitchFamily="66" charset="0"/>
              </a:rPr>
              <a:t>Friday 12</a:t>
            </a:r>
            <a:r>
              <a:rPr lang="en-US" sz="2800" b="1" baseline="30000" dirty="0" smtClean="0">
                <a:solidFill>
                  <a:prstClr val="white"/>
                </a:solidFill>
                <a:latin typeface="Comic Sans MS" panose="030F0702030302020204" pitchFamily="66" charset="0"/>
              </a:rPr>
              <a:t>th</a:t>
            </a:r>
            <a:r>
              <a:rPr lang="en-US" sz="2800" b="1" dirty="0" smtClean="0">
                <a:solidFill>
                  <a:prstClr val="white"/>
                </a:solidFill>
                <a:latin typeface="Comic Sans MS" panose="030F0702030302020204" pitchFamily="66" charset="0"/>
              </a:rPr>
              <a:t> July</a:t>
            </a:r>
            <a:endParaRPr lang="en-GB" sz="2800" b="1" dirty="0">
              <a:solidFill>
                <a:prstClr val="white"/>
              </a:solidFill>
              <a:latin typeface="Comic Sans MS" panose="030F0702030302020204" pitchFamily="66" charset="0"/>
            </a:endParaRPr>
          </a:p>
        </p:txBody>
      </p:sp>
      <p:sp>
        <p:nvSpPr>
          <p:cNvPr id="3" name="Rectangle 2"/>
          <p:cNvSpPr/>
          <p:nvPr/>
        </p:nvSpPr>
        <p:spPr>
          <a:xfrm>
            <a:off x="128234" y="1821663"/>
            <a:ext cx="4147698" cy="1200329"/>
          </a:xfrm>
          <a:prstGeom prst="rect">
            <a:avLst/>
          </a:prstGeom>
        </p:spPr>
        <p:txBody>
          <a:bodyPr wrap="square">
            <a:spAutoFit/>
          </a:bodyPr>
          <a:lstStyle/>
          <a:p>
            <a:pPr algn="ctr"/>
            <a:endParaRPr lang="en-GB" sz="1200" dirty="0">
              <a:solidFill>
                <a:srgbClr val="908270"/>
              </a:solidFill>
              <a:latin typeface="Arial Rounded MT Bold" panose="020F0704030504030204" pitchFamily="34" charset="0"/>
            </a:endParaRPr>
          </a:p>
          <a:p>
            <a:pPr algn="ctr"/>
            <a:r>
              <a:rPr lang="en-GB" sz="1200" dirty="0">
                <a:solidFill>
                  <a:srgbClr val="908270"/>
                </a:solidFill>
                <a:latin typeface="Arial Rounded MT Bold" panose="020F0704030504030204" pitchFamily="34" charset="0"/>
              </a:rPr>
              <a:t>At Hargrave Park,</a:t>
            </a:r>
            <a:r>
              <a:rPr lang="en-US" sz="1200" dirty="0">
                <a:solidFill>
                  <a:srgbClr val="908270"/>
                </a:solidFill>
                <a:latin typeface="Arial Rounded MT Bold" panose="020F0704030504030204" pitchFamily="34" charset="0"/>
              </a:rPr>
              <a:t> we want children to be proud of their work as this feeling is linked with having confidence in themselves as independent, ambitious learners. </a:t>
            </a:r>
            <a:endParaRPr lang="en-GB" sz="1200" dirty="0">
              <a:solidFill>
                <a:srgbClr val="908270"/>
              </a:solidFill>
              <a:latin typeface="Arial Rounded MT Bold" panose="020F0704030504030204" pitchFamily="34" charset="0"/>
            </a:endParaRPr>
          </a:p>
          <a:p>
            <a:pPr algn="ctr"/>
            <a:endParaRPr lang="en-US" sz="1200" dirty="0">
              <a:solidFill>
                <a:srgbClr val="908270"/>
              </a:solidFill>
              <a:latin typeface="Arial Rounded MT Bold" panose="020F0704030504030204" pitchFamily="34" charset="0"/>
            </a:endParaRPr>
          </a:p>
        </p:txBody>
      </p:sp>
      <p:sp>
        <p:nvSpPr>
          <p:cNvPr id="4" name="Rounded Rectangle 3"/>
          <p:cNvSpPr/>
          <p:nvPr/>
        </p:nvSpPr>
        <p:spPr>
          <a:xfrm>
            <a:off x="4296816" y="1052736"/>
            <a:ext cx="4667671" cy="5472608"/>
          </a:xfrm>
          <a:prstGeom prst="roundRect">
            <a:avLst>
              <a:gd name="adj" fmla="val 3472"/>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3529" y="1186485"/>
            <a:ext cx="3467294" cy="830997"/>
          </a:xfrm>
          <a:prstGeom prst="rect">
            <a:avLst/>
          </a:prstGeom>
        </p:spPr>
        <p:txBody>
          <a:bodyPr wrap="square">
            <a:spAutoFit/>
          </a:bodyPr>
          <a:lstStyle/>
          <a:p>
            <a:pPr algn="ctr"/>
            <a:r>
              <a:rPr lang="en-GB" sz="2400" dirty="0">
                <a:solidFill>
                  <a:srgbClr val="E4348B"/>
                </a:solidFill>
                <a:latin typeface="Arial Rounded MT Bold" panose="020F0704030504030204" pitchFamily="34" charset="0"/>
              </a:rPr>
              <a:t>H</a:t>
            </a:r>
            <a:r>
              <a:rPr lang="en-GB" sz="2400" dirty="0">
                <a:solidFill>
                  <a:srgbClr val="908270"/>
                </a:solidFill>
                <a:latin typeface="Arial Rounded MT Bold" panose="020F0704030504030204" pitchFamily="34" charset="0"/>
              </a:rPr>
              <a:t>andwriting and </a:t>
            </a:r>
            <a:r>
              <a:rPr lang="en-GB" sz="2400" dirty="0">
                <a:solidFill>
                  <a:srgbClr val="E4348B"/>
                </a:solidFill>
                <a:latin typeface="Arial Rounded MT Bold" panose="020F0704030504030204" pitchFamily="34" charset="0"/>
              </a:rPr>
              <a:t>P</a:t>
            </a:r>
            <a:r>
              <a:rPr lang="en-GB" sz="2400" dirty="0">
                <a:solidFill>
                  <a:srgbClr val="908270"/>
                </a:solidFill>
                <a:latin typeface="Arial Rounded MT Bold" panose="020F0704030504030204" pitchFamily="34" charset="0"/>
              </a:rPr>
              <a:t>resentation @ </a:t>
            </a:r>
            <a:r>
              <a:rPr lang="en-GB" sz="2400" dirty="0">
                <a:solidFill>
                  <a:srgbClr val="E4348B"/>
                </a:solidFill>
                <a:latin typeface="Arial Rounded MT Bold" panose="020F0704030504030204" pitchFamily="34" charset="0"/>
              </a:rPr>
              <a:t>HP</a:t>
            </a:r>
          </a:p>
        </p:txBody>
      </p:sp>
      <p:sp>
        <p:nvSpPr>
          <p:cNvPr id="2" name="AutoShape 4" descr="Which Way to Anywhere (Hardback) - Cressida Cowell | Jarrold, Norwi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Which Way to Anywhere (Hardback) - Cressida Cowell | Jarrold, Norwi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Library Signs - Library - Free Transparent PNG Clipart Images Downlo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Library Signs - Library - Free Transparent PNG Clipart Images Downloa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4691873" y="1190282"/>
            <a:ext cx="4128598" cy="400110"/>
          </a:xfrm>
          <a:prstGeom prst="rect">
            <a:avLst/>
          </a:prstGeom>
        </p:spPr>
        <p:txBody>
          <a:bodyPr wrap="square">
            <a:spAutoFit/>
          </a:bodyPr>
          <a:lstStyle/>
          <a:p>
            <a:pPr algn="ctr"/>
            <a:r>
              <a:rPr lang="en-US" sz="2000" b="1" dirty="0">
                <a:solidFill>
                  <a:srgbClr val="E4348B"/>
                </a:solidFill>
                <a:latin typeface="Arial Rounded MT Bold" panose="020F0704030504030204" pitchFamily="34" charset="0"/>
              </a:rPr>
              <a:t>Positive Presentation!</a:t>
            </a:r>
          </a:p>
        </p:txBody>
      </p:sp>
      <p:sp>
        <p:nvSpPr>
          <p:cNvPr id="29" name="Rectangle 28">
            <a:extLst>
              <a:ext uri="{FF2B5EF4-FFF2-40B4-BE49-F238E27FC236}">
                <a16:creationId xmlns:a16="http://schemas.microsoft.com/office/drawing/2014/main" xmlns="" id="{69C6D66B-24C4-48EB-B635-C463C049C114}"/>
              </a:ext>
            </a:extLst>
          </p:cNvPr>
          <p:cNvSpPr/>
          <p:nvPr/>
        </p:nvSpPr>
        <p:spPr>
          <a:xfrm>
            <a:off x="7092279" y="2530436"/>
            <a:ext cx="1873153" cy="1277273"/>
          </a:xfrm>
          <a:prstGeom prst="rect">
            <a:avLst/>
          </a:prstGeom>
        </p:spPr>
        <p:txBody>
          <a:bodyPr wrap="square">
            <a:spAutoFit/>
          </a:bodyPr>
          <a:lstStyle/>
          <a:p>
            <a:pPr algn="ctr"/>
            <a:r>
              <a:rPr lang="en-US" sz="1100" dirty="0">
                <a:solidFill>
                  <a:srgbClr val="908270"/>
                </a:solidFill>
                <a:latin typeface="Arial Rounded MT Bold" panose="020F0704030504030204" pitchFamily="34" charset="0"/>
              </a:rPr>
              <a:t>Maryam and </a:t>
            </a:r>
            <a:r>
              <a:rPr lang="en-US" sz="1100" dirty="0" err="1">
                <a:solidFill>
                  <a:srgbClr val="908270"/>
                </a:solidFill>
                <a:latin typeface="Arial Rounded MT Bold" panose="020F0704030504030204" pitchFamily="34" charset="0"/>
              </a:rPr>
              <a:t>Zidayne</a:t>
            </a:r>
            <a:r>
              <a:rPr lang="en-US" sz="1100" dirty="0">
                <a:solidFill>
                  <a:srgbClr val="908270"/>
                </a:solidFill>
                <a:latin typeface="Arial Rounded MT Bold" panose="020F0704030504030204" pitchFamily="34" charset="0"/>
              </a:rPr>
              <a:t> in Reception have been working really hard on sentence writing to produce their own stories!</a:t>
            </a:r>
          </a:p>
          <a:p>
            <a:pPr algn="ctr"/>
            <a:endParaRPr lang="en-US" sz="1100" dirty="0">
              <a:solidFill>
                <a:srgbClr val="908270"/>
              </a:solidFill>
              <a:latin typeface="Arial Rounded MT Bold" panose="020F0704030504030204" pitchFamily="34" charset="0"/>
            </a:endParaRPr>
          </a:p>
        </p:txBody>
      </p:sp>
      <p:sp>
        <p:nvSpPr>
          <p:cNvPr id="23" name="Rounded Rectangle 3">
            <a:extLst>
              <a:ext uri="{FF2B5EF4-FFF2-40B4-BE49-F238E27FC236}">
                <a16:creationId xmlns:a16="http://schemas.microsoft.com/office/drawing/2014/main" xmlns="" id="{40A09CA5-CEE9-4BDB-B1B7-167FB482E197}"/>
              </a:ext>
            </a:extLst>
          </p:cNvPr>
          <p:cNvSpPr/>
          <p:nvPr/>
        </p:nvSpPr>
        <p:spPr>
          <a:xfrm>
            <a:off x="179513" y="4797152"/>
            <a:ext cx="4045141" cy="1748111"/>
          </a:xfrm>
          <a:prstGeom prst="roundRect">
            <a:avLst>
              <a:gd name="adj" fmla="val 3472"/>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62625D00-C5E0-446C-AECB-D5B5482C21D2}"/>
              </a:ext>
            </a:extLst>
          </p:cNvPr>
          <p:cNvSpPr/>
          <p:nvPr/>
        </p:nvSpPr>
        <p:spPr>
          <a:xfrm>
            <a:off x="179513" y="4608792"/>
            <a:ext cx="3978705" cy="2308324"/>
          </a:xfrm>
          <a:prstGeom prst="rect">
            <a:avLst/>
          </a:prstGeom>
        </p:spPr>
        <p:txBody>
          <a:bodyPr wrap="square">
            <a:spAutoFit/>
          </a:bodyPr>
          <a:lstStyle/>
          <a:p>
            <a:pPr algn="ctr"/>
            <a:endParaRPr lang="en-GB" sz="1200" dirty="0">
              <a:solidFill>
                <a:srgbClr val="908270"/>
              </a:solidFill>
              <a:latin typeface="Arial Rounded MT Bold" panose="020F0704030504030204" pitchFamily="34" charset="0"/>
            </a:endParaRPr>
          </a:p>
          <a:p>
            <a:pPr algn="ctr"/>
            <a:r>
              <a:rPr lang="en-GB" sz="1200" b="1" dirty="0">
                <a:solidFill>
                  <a:srgbClr val="908270"/>
                </a:solidFill>
                <a:latin typeface="Arial Rounded MT Bold" panose="020F0704030504030204" pitchFamily="34" charset="0"/>
              </a:rPr>
              <a:t>Practice at home! </a:t>
            </a:r>
          </a:p>
          <a:p>
            <a:pPr algn="ctr"/>
            <a:r>
              <a:rPr lang="en-GB" sz="1200" dirty="0">
                <a:solidFill>
                  <a:srgbClr val="908270"/>
                </a:solidFill>
                <a:latin typeface="Arial Rounded MT Bold" panose="020F0704030504030204" pitchFamily="34" charset="0"/>
              </a:rPr>
              <a:t>The school uses the Nelson Handwriting scheme from Oxford Owl. Take a look at the videos below for tips on practice at home and fine motor warm-up exercises. Encourage children to verbalise what they are doing to understand their thought processes as they write.</a:t>
            </a:r>
          </a:p>
          <a:p>
            <a:pPr algn="ctr"/>
            <a:r>
              <a:rPr lang="en-GB" sz="1200" dirty="0">
                <a:solidFill>
                  <a:srgbClr val="908270"/>
                </a:solidFill>
                <a:latin typeface="Arial Rounded MT Bold" panose="020F0704030504030204" pitchFamily="34" charset="0"/>
                <a:hlinkClick r:id="rId3"/>
              </a:rPr>
              <a:t>https://www.oxfordowl.co.uk/for-home/oxford-owl-videos/handwriting-videos--1/</a:t>
            </a:r>
            <a:endParaRPr lang="en-GB" sz="1200" dirty="0">
              <a:solidFill>
                <a:srgbClr val="908270"/>
              </a:solidFill>
              <a:latin typeface="Arial Rounded MT Bold" panose="020F0704030504030204" pitchFamily="34" charset="0"/>
            </a:endParaRPr>
          </a:p>
          <a:p>
            <a:pPr algn="ctr"/>
            <a:endParaRPr lang="en-GB" sz="1200" dirty="0">
              <a:solidFill>
                <a:srgbClr val="908270"/>
              </a:solidFill>
              <a:latin typeface="Arial Rounded MT Bold" panose="020F0704030504030204" pitchFamily="34" charset="0"/>
            </a:endParaRPr>
          </a:p>
          <a:p>
            <a:pPr algn="ctr"/>
            <a:endParaRPr lang="en-US" sz="1200" dirty="0">
              <a:solidFill>
                <a:srgbClr val="908270"/>
              </a:solidFill>
              <a:latin typeface="Arial Rounded MT Bold" panose="020F0704030504030204" pitchFamily="34" charset="0"/>
            </a:endParaRPr>
          </a:p>
        </p:txBody>
      </p:sp>
      <p:sp>
        <p:nvSpPr>
          <p:cNvPr id="26" name="Rounded Rectangle 3">
            <a:extLst>
              <a:ext uri="{FF2B5EF4-FFF2-40B4-BE49-F238E27FC236}">
                <a16:creationId xmlns:a16="http://schemas.microsoft.com/office/drawing/2014/main" xmlns="" id="{7984EA54-9F9D-4DFD-8D27-266222D7B3D1}"/>
              </a:ext>
            </a:extLst>
          </p:cNvPr>
          <p:cNvSpPr/>
          <p:nvPr/>
        </p:nvSpPr>
        <p:spPr>
          <a:xfrm>
            <a:off x="179513" y="2933654"/>
            <a:ext cx="4045141" cy="1748111"/>
          </a:xfrm>
          <a:prstGeom prst="roundRect">
            <a:avLst>
              <a:gd name="adj" fmla="val 3472"/>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B9B3E9A0-3DC0-4E9C-87B4-1741AEEA7A41}"/>
              </a:ext>
            </a:extLst>
          </p:cNvPr>
          <p:cNvSpPr/>
          <p:nvPr/>
        </p:nvSpPr>
        <p:spPr>
          <a:xfrm>
            <a:off x="201378" y="2819544"/>
            <a:ext cx="4147698" cy="1938992"/>
          </a:xfrm>
          <a:prstGeom prst="rect">
            <a:avLst/>
          </a:prstGeom>
        </p:spPr>
        <p:txBody>
          <a:bodyPr wrap="square">
            <a:spAutoFit/>
          </a:bodyPr>
          <a:lstStyle/>
          <a:p>
            <a:pPr algn="ctr"/>
            <a:endParaRPr lang="en-GB" sz="1200" dirty="0">
              <a:solidFill>
                <a:srgbClr val="908270"/>
              </a:solidFill>
              <a:latin typeface="Arial Rounded MT Bold" panose="020F0704030504030204" pitchFamily="34" charset="0"/>
            </a:endParaRPr>
          </a:p>
          <a:p>
            <a:pPr algn="ctr"/>
            <a:r>
              <a:rPr lang="en-GB" sz="1200" dirty="0">
                <a:solidFill>
                  <a:srgbClr val="908270"/>
                </a:solidFill>
                <a:latin typeface="Arial Rounded MT Bold" panose="020F0704030504030204" pitchFamily="34" charset="0"/>
              </a:rPr>
              <a:t>The language of letter formation!</a:t>
            </a:r>
          </a:p>
          <a:p>
            <a:r>
              <a:rPr lang="en-GB" sz="1200" dirty="0">
                <a:solidFill>
                  <a:srgbClr val="908270"/>
                </a:solidFill>
                <a:latin typeface="Arial Rounded MT Bold" panose="020F0704030504030204" pitchFamily="34" charset="0"/>
              </a:rPr>
              <a:t>Did you know we use set language to support letter formation? This week’s letter is </a:t>
            </a:r>
            <a:r>
              <a:rPr lang="en-GB" sz="1200" dirty="0">
                <a:solidFill>
                  <a:srgbClr val="E4348B"/>
                </a:solidFill>
                <a:latin typeface="Arial Rounded MT Bold" panose="020F0704030504030204" pitchFamily="34" charset="0"/>
              </a:rPr>
              <a:t>E</a:t>
            </a:r>
            <a:r>
              <a:rPr lang="en-GB" sz="1200" dirty="0">
                <a:solidFill>
                  <a:srgbClr val="908270"/>
                </a:solidFill>
                <a:latin typeface="Arial Rounded MT Bold" panose="020F0704030504030204" pitchFamily="34" charset="0"/>
              </a:rPr>
              <a:t>. </a:t>
            </a:r>
          </a:p>
          <a:p>
            <a:pPr algn="ctr"/>
            <a:r>
              <a:rPr lang="en-GB" sz="2400" dirty="0">
                <a:solidFill>
                  <a:srgbClr val="E4348B"/>
                </a:solidFill>
                <a:latin typeface="Arial Rounded MT Bold" panose="020F0704030504030204" pitchFamily="34" charset="0"/>
              </a:rPr>
              <a:t>E</a:t>
            </a:r>
            <a:r>
              <a:rPr lang="en-GB" sz="1200" dirty="0">
                <a:solidFill>
                  <a:srgbClr val="908270"/>
                </a:solidFill>
                <a:latin typeface="Arial Rounded MT Bold" panose="020F0704030504030204" pitchFamily="34" charset="0"/>
              </a:rPr>
              <a:t>: down and across, lift, across at the top, lift and across in </a:t>
            </a:r>
            <a:r>
              <a:rPr lang="en-GB" sz="1200">
                <a:solidFill>
                  <a:srgbClr val="908270"/>
                </a:solidFill>
                <a:latin typeface="Arial Rounded MT Bold" panose="020F0704030504030204" pitchFamily="34" charset="0"/>
              </a:rPr>
              <a:t>the middle. </a:t>
            </a:r>
          </a:p>
          <a:p>
            <a:pPr algn="ctr"/>
            <a:r>
              <a:rPr lang="en-GB" sz="2400" dirty="0">
                <a:solidFill>
                  <a:srgbClr val="E4348B"/>
                </a:solidFill>
                <a:latin typeface="Arial Rounded MT Bold" panose="020F0704030504030204" pitchFamily="34" charset="0"/>
              </a:rPr>
              <a:t>e</a:t>
            </a:r>
            <a:r>
              <a:rPr lang="en-GB" sz="1200" dirty="0">
                <a:solidFill>
                  <a:srgbClr val="908270"/>
                </a:solidFill>
                <a:latin typeface="Arial Rounded MT Bold" panose="020F0704030504030204" pitchFamily="34" charset="0"/>
              </a:rPr>
              <a:t>: start near the bottom, go up, around and down!</a:t>
            </a:r>
          </a:p>
          <a:p>
            <a:endParaRPr lang="en-US" sz="1200" dirty="0">
              <a:solidFill>
                <a:srgbClr val="908270"/>
              </a:solidFill>
              <a:latin typeface="Arial Rounded MT Bold" panose="020F0704030504030204" pitchFamily="34" charset="0"/>
            </a:endParaRPr>
          </a:p>
        </p:txBody>
      </p:sp>
      <p:sp>
        <p:nvSpPr>
          <p:cNvPr id="34" name="Rectangle 33">
            <a:extLst>
              <a:ext uri="{FF2B5EF4-FFF2-40B4-BE49-F238E27FC236}">
                <a16:creationId xmlns:a16="http://schemas.microsoft.com/office/drawing/2014/main" xmlns="" id="{040DAC0B-06E1-4E74-93E7-EB6535210C90}"/>
              </a:ext>
            </a:extLst>
          </p:cNvPr>
          <p:cNvSpPr/>
          <p:nvPr/>
        </p:nvSpPr>
        <p:spPr>
          <a:xfrm>
            <a:off x="4452938" y="5165243"/>
            <a:ext cx="2279302" cy="1107996"/>
          </a:xfrm>
          <a:prstGeom prst="rect">
            <a:avLst/>
          </a:prstGeom>
        </p:spPr>
        <p:txBody>
          <a:bodyPr wrap="square">
            <a:spAutoFit/>
          </a:bodyPr>
          <a:lstStyle/>
          <a:p>
            <a:pPr algn="ctr"/>
            <a:r>
              <a:rPr lang="en-US" sz="1100" dirty="0" err="1">
                <a:solidFill>
                  <a:srgbClr val="908270"/>
                </a:solidFill>
                <a:latin typeface="Arial Rounded MT Bold" panose="020F0704030504030204" pitchFamily="34" charset="0"/>
              </a:rPr>
              <a:t>Baqir</a:t>
            </a:r>
            <a:r>
              <a:rPr lang="en-US" sz="1100" dirty="0">
                <a:solidFill>
                  <a:srgbClr val="908270"/>
                </a:solidFill>
                <a:latin typeface="Arial Rounded MT Bold" panose="020F0704030504030204" pitchFamily="34" charset="0"/>
              </a:rPr>
              <a:t> in Year 5 has worked so hard on developing his handwriting style and should feel very proud. He now writes both efficiently and legibly! </a:t>
            </a:r>
          </a:p>
          <a:p>
            <a:pPr algn="ctr"/>
            <a:endParaRPr lang="en-US" sz="1100" dirty="0">
              <a:solidFill>
                <a:srgbClr val="908270"/>
              </a:solidFill>
              <a:latin typeface="Arial Rounded MT Bold" panose="020F0704030504030204" pitchFamily="34" charset="0"/>
            </a:endParaRPr>
          </a:p>
        </p:txBody>
      </p:sp>
      <p:pic>
        <p:nvPicPr>
          <p:cNvPr id="14" name="Picture 13">
            <a:extLst>
              <a:ext uri="{FF2B5EF4-FFF2-40B4-BE49-F238E27FC236}">
                <a16:creationId xmlns:a16="http://schemas.microsoft.com/office/drawing/2014/main" xmlns="" id="{E0C23666-08EC-473D-9D54-40CBDA181047}"/>
              </a:ext>
            </a:extLst>
          </p:cNvPr>
          <p:cNvPicPr>
            <a:picLocks noChangeAspect="1"/>
          </p:cNvPicPr>
          <p:nvPr/>
        </p:nvPicPr>
        <p:blipFill rotWithShape="1">
          <a:blip r:embed="rId4">
            <a:extLst>
              <a:ext uri="{28A0092B-C50C-407E-A947-70E740481C1C}">
                <a14:useLocalDpi xmlns:a14="http://schemas.microsoft.com/office/drawing/2010/main" val="0"/>
              </a:ext>
            </a:extLst>
          </a:blip>
          <a:srcRect l="6716" t="2504" r="24466"/>
          <a:stretch/>
        </p:blipFill>
        <p:spPr>
          <a:xfrm rot="5400000">
            <a:off x="5014687" y="1074888"/>
            <a:ext cx="1405151" cy="2654268"/>
          </a:xfrm>
          <a:prstGeom prst="rect">
            <a:avLst/>
          </a:prstGeom>
        </p:spPr>
      </p:pic>
      <p:pic>
        <p:nvPicPr>
          <p:cNvPr id="17" name="Picture 16">
            <a:extLst>
              <a:ext uri="{FF2B5EF4-FFF2-40B4-BE49-F238E27FC236}">
                <a16:creationId xmlns:a16="http://schemas.microsoft.com/office/drawing/2014/main" xmlns="" id="{84E26873-874F-44CE-B4A4-6C947881F5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9" t="9550" r="6242"/>
          <a:stretch/>
        </p:blipFill>
        <p:spPr>
          <a:xfrm rot="5400000">
            <a:off x="4712252" y="2920867"/>
            <a:ext cx="1760674" cy="2279301"/>
          </a:xfrm>
          <a:prstGeom prst="rect">
            <a:avLst/>
          </a:prstGeom>
        </p:spPr>
      </p:pic>
      <p:pic>
        <p:nvPicPr>
          <p:cNvPr id="19" name="Picture 18">
            <a:extLst>
              <a:ext uri="{FF2B5EF4-FFF2-40B4-BE49-F238E27FC236}">
                <a16:creationId xmlns:a16="http://schemas.microsoft.com/office/drawing/2014/main" xmlns="" id="{B057466D-986A-466D-9C22-95C30C26B5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51" t="29893" r="5900" b="5900"/>
          <a:stretch/>
        </p:blipFill>
        <p:spPr>
          <a:xfrm>
            <a:off x="6846383" y="4582298"/>
            <a:ext cx="1939310" cy="1860218"/>
          </a:xfrm>
          <a:prstGeom prst="rect">
            <a:avLst/>
          </a:prstGeom>
        </p:spPr>
      </p:pic>
    </p:spTree>
    <p:extLst>
      <p:ext uri="{BB962C8B-B14F-4D97-AF65-F5344CB8AC3E}">
        <p14:creationId xmlns:p14="http://schemas.microsoft.com/office/powerpoint/2010/main" val="183101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69662"/>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112047"/>
            <a:ext cx="8971696" cy="849165"/>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523220"/>
          </a:xfrm>
          <a:prstGeom prst="rect">
            <a:avLst/>
          </a:prstGeom>
          <a:noFill/>
        </p:spPr>
        <p:txBody>
          <a:bodyPr wrap="square" rtlCol="0">
            <a:spAutoFit/>
          </a:bodyPr>
          <a:lstStyle/>
          <a:p>
            <a:pPr algn="r"/>
            <a:r>
              <a:rPr lang="en-GB" sz="2800" dirty="0">
                <a:solidFill>
                  <a:prstClr val="white"/>
                </a:solidFill>
                <a:latin typeface="Arial Rounded MT Bold" panose="020F0704030504030204" pitchFamily="34" charset="0"/>
              </a:rPr>
              <a:t>Friday </a:t>
            </a:r>
            <a:r>
              <a:rPr lang="en-GB" sz="2800" dirty="0" smtClean="0">
                <a:solidFill>
                  <a:prstClr val="white"/>
                </a:solidFill>
                <a:latin typeface="Arial Rounded MT Bold" panose="020F0704030504030204" pitchFamily="34" charset="0"/>
              </a:rPr>
              <a:t>12</a:t>
            </a:r>
            <a:r>
              <a:rPr lang="en-GB" sz="2800" baseline="30000" dirty="0" smtClean="0">
                <a:solidFill>
                  <a:prstClr val="white"/>
                </a:solidFill>
                <a:latin typeface="Arial Rounded MT Bold" panose="020F0704030504030204" pitchFamily="34" charset="0"/>
              </a:rPr>
              <a:t>th</a:t>
            </a:r>
            <a:r>
              <a:rPr lang="en-GB" sz="2800" dirty="0" smtClean="0">
                <a:solidFill>
                  <a:prstClr val="white"/>
                </a:solidFill>
                <a:latin typeface="Arial Rounded MT Bold" panose="020F0704030504030204" pitchFamily="34" charset="0"/>
              </a:rPr>
              <a:t> July</a:t>
            </a:r>
            <a:endParaRPr lang="en-GB" sz="2800" dirty="0">
              <a:solidFill>
                <a:prstClr val="white"/>
              </a:solidFill>
              <a:latin typeface="Arial Rounded MT Bold" panose="020F0704030504030204" pitchFamily="34" charset="0"/>
            </a:endParaRPr>
          </a:p>
        </p:txBody>
      </p:sp>
      <p:sp>
        <p:nvSpPr>
          <p:cNvPr id="14" name="Rounded Rectangle 13"/>
          <p:cNvSpPr/>
          <p:nvPr/>
        </p:nvSpPr>
        <p:spPr>
          <a:xfrm>
            <a:off x="189674" y="1841161"/>
            <a:ext cx="2942166" cy="3600401"/>
          </a:xfrm>
          <a:prstGeom prst="roundRect">
            <a:avLst>
              <a:gd name="adj" fmla="val 4402"/>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908270"/>
                </a:solidFill>
                <a:latin typeface="Arial Rounded MT Bold" panose="020F0704030504030204" pitchFamily="34" charset="0"/>
              </a:rPr>
              <a:t>When we talk to children we often ask them lots of questions to help them develop their thinking and to help them to learn about the world around them. Teachers use questioning as a teaching technique.</a:t>
            </a:r>
          </a:p>
          <a:p>
            <a:pPr algn="ctr"/>
            <a:endParaRPr lang="en-US" sz="1200" dirty="0">
              <a:solidFill>
                <a:srgbClr val="908270"/>
              </a:solidFill>
              <a:latin typeface="Arial Rounded MT Bold" panose="020F0704030504030204" pitchFamily="34" charset="0"/>
            </a:endParaRPr>
          </a:p>
          <a:p>
            <a:pPr algn="ctr"/>
            <a:endParaRPr lang="en-US" sz="1200" dirty="0">
              <a:solidFill>
                <a:srgbClr val="908270"/>
              </a:solidFill>
              <a:latin typeface="Arial Rounded MT Bold" panose="020F0704030504030204" pitchFamily="34" charset="0"/>
            </a:endParaRPr>
          </a:p>
          <a:p>
            <a:pPr algn="ctr"/>
            <a:endParaRPr lang="en-US" sz="1200" dirty="0">
              <a:solidFill>
                <a:srgbClr val="908270"/>
              </a:solidFill>
              <a:latin typeface="Arial Rounded MT Bold" panose="020F0704030504030204" pitchFamily="34" charset="0"/>
            </a:endParaRPr>
          </a:p>
          <a:p>
            <a:r>
              <a:rPr lang="en-US" sz="1200" dirty="0">
                <a:solidFill>
                  <a:srgbClr val="908270"/>
                </a:solidFill>
                <a:latin typeface="Arial Rounded MT Bold" panose="020F0704030504030204" pitchFamily="34" charset="0"/>
              </a:rPr>
              <a:t>A group of researchers - Blank, Rose and Berlin – </a:t>
            </a:r>
            <a:r>
              <a:rPr lang="en-US" sz="1200" dirty="0" err="1">
                <a:solidFill>
                  <a:srgbClr val="908270"/>
                </a:solidFill>
                <a:latin typeface="Arial Rounded MT Bold" panose="020F0704030504030204" pitchFamily="34" charset="0"/>
              </a:rPr>
              <a:t>analysed</a:t>
            </a:r>
            <a:r>
              <a:rPr lang="en-US" sz="1200" dirty="0">
                <a:solidFill>
                  <a:srgbClr val="908270"/>
                </a:solidFill>
                <a:latin typeface="Arial Rounded MT Bold" panose="020F0704030504030204" pitchFamily="34" charset="0"/>
              </a:rPr>
              <a:t> different types of questions and the level of understanding required by children to be able to answer different types of questions.</a:t>
            </a:r>
          </a:p>
        </p:txBody>
      </p:sp>
      <p:sp>
        <p:nvSpPr>
          <p:cNvPr id="3" name="Rectangle 2"/>
          <p:cNvSpPr/>
          <p:nvPr/>
        </p:nvSpPr>
        <p:spPr>
          <a:xfrm>
            <a:off x="1326266" y="1017280"/>
            <a:ext cx="6357613" cy="338554"/>
          </a:xfrm>
          <a:prstGeom prst="rect">
            <a:avLst/>
          </a:prstGeom>
        </p:spPr>
        <p:txBody>
          <a:bodyPr wrap="square">
            <a:spAutoFit/>
          </a:bodyPr>
          <a:lstStyle/>
          <a:p>
            <a:pPr lvl="0" algn="ctr"/>
            <a:r>
              <a:rPr lang="en-GB" sz="1600" dirty="0">
                <a:solidFill>
                  <a:srgbClr val="908270"/>
                </a:solidFill>
                <a:latin typeface="Arial Rounded MT Bold" panose="020F0704030504030204" pitchFamily="34" charset="0"/>
              </a:rPr>
              <a:t>A message from our SENDCO: Miss D’Orsi</a:t>
            </a:r>
          </a:p>
        </p:txBody>
      </p:sp>
      <p:sp>
        <p:nvSpPr>
          <p:cNvPr id="4" name="Rounded Rectangle 3"/>
          <p:cNvSpPr/>
          <p:nvPr/>
        </p:nvSpPr>
        <p:spPr>
          <a:xfrm>
            <a:off x="189674" y="5513570"/>
            <a:ext cx="8774814" cy="1083782"/>
          </a:xfrm>
          <a:prstGeom prst="roundRect">
            <a:avLst/>
          </a:prstGeom>
          <a:noFill/>
          <a:ln>
            <a:solidFill>
              <a:srgbClr val="EB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908270"/>
                </a:solidFill>
                <a:latin typeface="Arial Rounded MT Bold" panose="020F0704030504030204" pitchFamily="34" charset="0"/>
              </a:rPr>
              <a:t>You can use the Blank Levels of questioning when talking to your children and see how well they are able to answer questions from the levels. You can also use Blank Levels of questioning when reading with your children. If your child is having difficulty answering question at one level, try asking question one level below.</a:t>
            </a:r>
          </a:p>
          <a:p>
            <a:r>
              <a:rPr lang="en-US" sz="1200" dirty="0">
                <a:solidFill>
                  <a:srgbClr val="908270"/>
                </a:solidFill>
                <a:latin typeface="Arial Rounded MT Bold" panose="020F0704030504030204" pitchFamily="34" charset="0"/>
              </a:rPr>
              <a:t>You can find more information here: </a:t>
            </a:r>
            <a:r>
              <a:rPr lang="en-US" sz="1200" dirty="0">
                <a:solidFill>
                  <a:srgbClr val="908270"/>
                </a:solidFill>
                <a:latin typeface="Arial Rounded MT Bold" panose="020F0704030504030204" pitchFamily="34" charset="0"/>
                <a:hlinkClick r:id="rId4"/>
              </a:rPr>
              <a:t>https://library.sheffieldchildrens.nhs.uk/what-are-blank-levels/</a:t>
            </a:r>
            <a:endParaRPr lang="en-US" sz="1200" dirty="0">
              <a:solidFill>
                <a:srgbClr val="908270"/>
              </a:solidFill>
              <a:latin typeface="Arial Rounded MT Bold" panose="020F0704030504030204" pitchFamily="34" charset="0"/>
            </a:endParaRPr>
          </a:p>
          <a:p>
            <a:endParaRPr lang="en-US" sz="1200" dirty="0">
              <a:solidFill>
                <a:srgbClr val="908270"/>
              </a:solidFill>
              <a:latin typeface="Arial Rounded MT Bold" panose="020F0704030504030204" pitchFamily="34" charset="0"/>
            </a:endParaRPr>
          </a:p>
        </p:txBody>
      </p:sp>
      <p:sp>
        <p:nvSpPr>
          <p:cNvPr id="7" name="Rounded Rectangle 6"/>
          <p:cNvSpPr/>
          <p:nvPr/>
        </p:nvSpPr>
        <p:spPr>
          <a:xfrm>
            <a:off x="3203848" y="1841161"/>
            <a:ext cx="5760640" cy="3600401"/>
          </a:xfrm>
          <a:prstGeom prst="roundRect">
            <a:avLst>
              <a:gd name="adj" fmla="val 3386"/>
            </a:avLst>
          </a:prstGeom>
          <a:noFill/>
          <a:ln>
            <a:solidFill>
              <a:srgbClr val="E43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rgbClr val="908270"/>
                </a:solidFill>
                <a:latin typeface="Arial Rounded MT Bold" panose="020F0704030504030204" pitchFamily="34" charset="0"/>
              </a:rPr>
              <a:t>The ‘Blank Levels’ of Questioning</a:t>
            </a:r>
            <a:endParaRPr lang="en-US" sz="1400" b="1" dirty="0">
              <a:solidFill>
                <a:srgbClr val="908270"/>
              </a:solidFill>
              <a:latin typeface="Arial Rounded MT Bold" panose="020F0704030504030204" pitchFamily="34" charset="0"/>
            </a:endParaRPr>
          </a:p>
          <a:p>
            <a:pPr lvl="0" algn="ctr"/>
            <a:endParaRPr lang="en-US" sz="600" dirty="0">
              <a:solidFill>
                <a:srgbClr val="908270"/>
              </a:solidFill>
              <a:latin typeface="Arial Rounded MT Bold" panose="020F0704030504030204" pitchFamily="34" charset="0"/>
            </a:endParaRPr>
          </a:p>
          <a:p>
            <a:pPr lvl="0"/>
            <a:r>
              <a:rPr lang="en-US" sz="1200" dirty="0">
                <a:solidFill>
                  <a:srgbClr val="908270"/>
                </a:solidFill>
                <a:latin typeface="Arial Rounded MT Bold" panose="020F0704030504030204" pitchFamily="34" charset="0"/>
              </a:rPr>
              <a:t>The researchers created a framework of 4 different levels of questions, ranging from simple and concrete questions to more difficult and abstract questions. When adults use questioning with children it encourages the development of language and vocabulary, as well as skills in comprehension, reasoning, inferencing, predicting and problem solving.</a:t>
            </a:r>
          </a:p>
          <a:p>
            <a:pPr lvl="0"/>
            <a:endParaRPr lang="en-US" sz="1200" dirty="0">
              <a:solidFill>
                <a:srgbClr val="908270"/>
              </a:solidFill>
              <a:latin typeface="Arial Rounded MT Bold" panose="020F0704030504030204" pitchFamily="34" charset="0"/>
            </a:endParaRPr>
          </a:p>
          <a:p>
            <a:r>
              <a:rPr lang="en-US" sz="1200" dirty="0">
                <a:solidFill>
                  <a:srgbClr val="908270"/>
                </a:solidFill>
                <a:latin typeface="Arial Rounded MT Bold" panose="020F0704030504030204" pitchFamily="34" charset="0"/>
              </a:rPr>
              <a:t>Here are the 4 ‘Blank Levels’ of questions and some examples:</a:t>
            </a:r>
          </a:p>
          <a:p>
            <a:r>
              <a:rPr lang="en-US" sz="1200" dirty="0">
                <a:solidFill>
                  <a:schemeClr val="tx2"/>
                </a:solidFill>
                <a:latin typeface="Arial Rounded MT Bold" panose="020F0704030504030204" pitchFamily="34" charset="0"/>
              </a:rPr>
              <a:t>Level 1: Naming/Labelling </a:t>
            </a:r>
          </a:p>
          <a:p>
            <a:r>
              <a:rPr lang="en-US" sz="1200" dirty="0">
                <a:solidFill>
                  <a:srgbClr val="908270"/>
                </a:solidFill>
                <a:latin typeface="Arial Rounded MT Bold" panose="020F0704030504030204" pitchFamily="34" charset="0"/>
              </a:rPr>
              <a:t>What is this? / Find one like this  / What can you see? / Show me the …. / Get the ….. / Pick up the ….</a:t>
            </a:r>
            <a:endParaRPr kumimoji="0" lang="en-GB"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US" sz="1200" dirty="0">
                <a:solidFill>
                  <a:schemeClr val="tx2"/>
                </a:solidFill>
                <a:latin typeface="Arial Rounded MT Bold" panose="020F0704030504030204" pitchFamily="34" charset="0"/>
              </a:rPr>
              <a:t>Level 2: Describing things </a:t>
            </a:r>
          </a:p>
          <a:p>
            <a:r>
              <a:rPr lang="en-US" sz="1200" dirty="0">
                <a:solidFill>
                  <a:srgbClr val="908270"/>
                </a:solidFill>
                <a:latin typeface="Arial Rounded MT Bold" panose="020F0704030504030204" pitchFamily="34" charset="0"/>
              </a:rPr>
              <a:t>Find on that is …. ? / What is happening? / Who is …? / What is X doing?</a:t>
            </a:r>
          </a:p>
          <a:p>
            <a:r>
              <a:rPr lang="en-US" sz="1200" dirty="0">
                <a:solidFill>
                  <a:srgbClr val="908270"/>
                </a:solidFill>
                <a:latin typeface="Arial Rounded MT Bold" panose="020F0704030504030204" pitchFamily="34" charset="0"/>
              </a:rPr>
              <a:t>Where is ….? / Finish this sentence …. / What is this for? / </a:t>
            </a:r>
          </a:p>
          <a:p>
            <a:r>
              <a:rPr lang="en-US" sz="1200" dirty="0">
                <a:solidFill>
                  <a:schemeClr val="tx2"/>
                </a:solidFill>
                <a:latin typeface="Arial Rounded MT Bold" panose="020F0704030504030204" pitchFamily="34" charset="0"/>
              </a:rPr>
              <a:t>Level 3: Talking about stories and events</a:t>
            </a:r>
          </a:p>
          <a:p>
            <a:r>
              <a:rPr lang="en-US" sz="1200" dirty="0">
                <a:solidFill>
                  <a:srgbClr val="908270"/>
                </a:solidFill>
                <a:latin typeface="Arial Rounded MT Bold" panose="020F0704030504030204" pitchFamily="34" charset="0"/>
              </a:rPr>
              <a:t>What will happen next?/What is …. going to say?/How are these the same?</a:t>
            </a:r>
          </a:p>
          <a:p>
            <a:r>
              <a:rPr lang="en-US" sz="1200" dirty="0">
                <a:solidFill>
                  <a:schemeClr val="tx2"/>
                </a:solidFill>
                <a:latin typeface="Arial Rounded MT Bold" panose="020F0704030504030204" pitchFamily="34" charset="0"/>
              </a:rPr>
              <a:t>Level 4: Solving Problems/Justifying</a:t>
            </a:r>
          </a:p>
          <a:p>
            <a:r>
              <a:rPr lang="en-US" sz="1200" dirty="0">
                <a:solidFill>
                  <a:srgbClr val="908270"/>
                </a:solidFill>
                <a:latin typeface="Arial Rounded MT Bold" panose="020F0704030504030204" pitchFamily="34" charset="0"/>
              </a:rPr>
              <a:t>What will happen if we …?  /Why did you pick that one? / How did that happen? /  What would you do if ….?</a:t>
            </a:r>
          </a:p>
        </p:txBody>
      </p:sp>
      <p:sp>
        <p:nvSpPr>
          <p:cNvPr id="9" name="Rounded Rectangle 8"/>
          <p:cNvSpPr/>
          <p:nvPr/>
        </p:nvSpPr>
        <p:spPr>
          <a:xfrm>
            <a:off x="189674" y="1355834"/>
            <a:ext cx="8774814" cy="413319"/>
          </a:xfrm>
          <a:prstGeom prst="roundRect">
            <a:avLst>
              <a:gd name="adj" fmla="val 10481"/>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908270"/>
                </a:solidFill>
                <a:latin typeface="Arial Rounded MT Bold" panose="020F0704030504030204" pitchFamily="34" charset="0"/>
              </a:rPr>
              <a:t>Did you know that how we ask questions is very important?</a:t>
            </a:r>
            <a:endParaRPr lang="en-US" sz="1300" dirty="0"/>
          </a:p>
        </p:txBody>
      </p:sp>
      <p:pic>
        <p:nvPicPr>
          <p:cNvPr id="13" name="Picture 12">
            <a:extLst>
              <a:ext uri="{FF2B5EF4-FFF2-40B4-BE49-F238E27FC236}">
                <a16:creationId xmlns:a16="http://schemas.microsoft.com/office/drawing/2014/main" xmlns="" id="{054DD051-6687-43C4-9257-436938DEBEE8}"/>
              </a:ext>
            </a:extLst>
          </p:cNvPr>
          <p:cNvPicPr/>
          <p:nvPr/>
        </p:nvPicPr>
        <p:blipFill rotWithShape="1">
          <a:blip r:embed="rId5"/>
          <a:srcRect l="19231" t="24786" r="71955" b="62963"/>
          <a:stretch/>
        </p:blipFill>
        <p:spPr bwMode="auto">
          <a:xfrm>
            <a:off x="2338048" y="3128962"/>
            <a:ext cx="767080" cy="600075"/>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xmlns="" id="{E9EDD616-C1BC-4A60-A9E3-5349D6F35228}"/>
              </a:ext>
            </a:extLst>
          </p:cNvPr>
          <p:cNvPicPr/>
          <p:nvPr/>
        </p:nvPicPr>
        <p:blipFill rotWithShape="1">
          <a:blip r:embed="rId6"/>
          <a:srcRect l="19230" t="46262" r="73462" b="43700"/>
          <a:stretch/>
        </p:blipFill>
        <p:spPr bwMode="auto">
          <a:xfrm>
            <a:off x="2322751" y="4939878"/>
            <a:ext cx="609600" cy="470971"/>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xmlns="" id="{8F74E24F-3F6E-4139-A89C-C3C76D466553}"/>
              </a:ext>
            </a:extLst>
          </p:cNvPr>
          <p:cNvPicPr/>
          <p:nvPr/>
        </p:nvPicPr>
        <p:blipFill rotWithShape="1">
          <a:blip r:embed="rId7"/>
          <a:srcRect l="29006" t="25641" r="62660" b="65242"/>
          <a:stretch/>
        </p:blipFill>
        <p:spPr bwMode="auto">
          <a:xfrm>
            <a:off x="7436229" y="1410093"/>
            <a:ext cx="495300" cy="30480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xmlns="" id="{F6BF998A-9D5B-4024-B35E-954E2D164C4E}"/>
              </a:ext>
            </a:extLst>
          </p:cNvPr>
          <p:cNvPicPr/>
          <p:nvPr/>
        </p:nvPicPr>
        <p:blipFill rotWithShape="1">
          <a:blip r:embed="rId6"/>
          <a:srcRect l="19230" t="46262" r="73462" b="43700"/>
          <a:stretch/>
        </p:blipFill>
        <p:spPr bwMode="auto">
          <a:xfrm>
            <a:off x="7024446" y="1373829"/>
            <a:ext cx="385700" cy="338554"/>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xmlns="" id="{F5F26B6B-C7D4-4DA2-B4FD-FA12F318D91A}"/>
              </a:ext>
            </a:extLst>
          </p:cNvPr>
          <p:cNvPicPr/>
          <p:nvPr/>
        </p:nvPicPr>
        <p:blipFill rotWithShape="1">
          <a:blip r:embed="rId5"/>
          <a:srcRect l="19231" t="24786" r="71955" b="62963"/>
          <a:stretch/>
        </p:blipFill>
        <p:spPr bwMode="auto">
          <a:xfrm>
            <a:off x="7966656" y="1383483"/>
            <a:ext cx="481352" cy="376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431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121230</TotalTime>
  <Words>2380</Words>
  <Application>Microsoft Office PowerPoint</Application>
  <PresentationFormat>On-screen Show (4:3)</PresentationFormat>
  <Paragraphs>263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CHeadon</dc:creator>
  <cp:lastModifiedBy>Baverstock, Charlotte</cp:lastModifiedBy>
  <cp:revision>1552</cp:revision>
  <cp:lastPrinted>2019-09-05T13:29:03Z</cp:lastPrinted>
  <dcterms:created xsi:type="dcterms:W3CDTF">2017-01-23T08:15:43Z</dcterms:created>
  <dcterms:modified xsi:type="dcterms:W3CDTF">2024-07-12T13:34:21Z</dcterms:modified>
</cp:coreProperties>
</file>