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352" r:id="rId2"/>
    <p:sldId id="387" r:id="rId3"/>
    <p:sldId id="383" r:id="rId4"/>
    <p:sldId id="371" r:id="rId5"/>
    <p:sldId id="363" r:id="rId6"/>
    <p:sldId id="386" r:id="rId7"/>
    <p:sldId id="388" r:id="rId8"/>
    <p:sldId id="389" r:id="rId9"/>
    <p:sldId id="381" r:id="rId10"/>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71B8"/>
    <a:srgbClr val="908270"/>
    <a:srgbClr val="951D81"/>
    <a:srgbClr val="009B00"/>
    <a:srgbClr val="EB5B25"/>
    <a:srgbClr val="00ADDA"/>
    <a:srgbClr val="E4348B"/>
    <a:srgbClr val="95C1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HPS-SR-02\admin%20Home$\twatkins1.206\Attendance\Attendance%20graph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W/C 24/11/23 – 30/11/23</a:t>
            </a:r>
          </a:p>
        </c:rich>
      </c:tx>
      <c:overlay val="0"/>
    </c:title>
    <c:autoTitleDeleted val="0"/>
    <c:plotArea>
      <c:layout/>
      <c:barChart>
        <c:barDir val="col"/>
        <c:grouping val="clustered"/>
        <c:varyColors val="0"/>
        <c:ser>
          <c:idx val="0"/>
          <c:order val="0"/>
          <c:tx>
            <c:v>Summer term</c:v>
          </c:tx>
          <c:spPr>
            <a:solidFill>
              <a:srgbClr val="908270"/>
            </a:solidFill>
          </c:spPr>
          <c:invertIfNegative val="0"/>
          <c:cat>
            <c:strRef>
              <c:f>'[Attendance graphs.xlsx]Summer'!$A$8:$A$18</c:f>
              <c:strCache>
                <c:ptCount val="11"/>
                <c:pt idx="0">
                  <c:v>Pink</c:v>
                </c:pt>
                <c:pt idx="1">
                  <c:v>Yellow</c:v>
                </c:pt>
                <c:pt idx="2">
                  <c:v>Blue</c:v>
                </c:pt>
                <c:pt idx="3">
                  <c:v>Green</c:v>
                </c:pt>
                <c:pt idx="4">
                  <c:v>Red</c:v>
                </c:pt>
                <c:pt idx="5">
                  <c:v>Orange</c:v>
                </c:pt>
                <c:pt idx="6">
                  <c:v>Lime</c:v>
                </c:pt>
                <c:pt idx="7">
                  <c:v>Purple</c:v>
                </c:pt>
                <c:pt idx="8">
                  <c:v>Violet</c:v>
                </c:pt>
                <c:pt idx="9">
                  <c:v>Cyan</c:v>
                </c:pt>
                <c:pt idx="10">
                  <c:v>Indigo</c:v>
                </c:pt>
              </c:strCache>
            </c:strRef>
          </c:cat>
          <c:val>
            <c:numRef>
              <c:f>'[Attendance graphs.xlsx]Summer'!$B$8:$B$18</c:f>
              <c:numCache>
                <c:formatCode>0.0%</c:formatCode>
                <c:ptCount val="11"/>
                <c:pt idx="0">
                  <c:v>0.78110000000000002</c:v>
                </c:pt>
                <c:pt idx="1">
                  <c:v>0.88139999999999996</c:v>
                </c:pt>
                <c:pt idx="2">
                  <c:v>0.92249999999999999</c:v>
                </c:pt>
                <c:pt idx="3">
                  <c:v>0.95109999999999995</c:v>
                </c:pt>
                <c:pt idx="4">
                  <c:v>0.94299999999999995</c:v>
                </c:pt>
                <c:pt idx="5">
                  <c:v>0.92500000000000004</c:v>
                </c:pt>
                <c:pt idx="6">
                  <c:v>0.98699999999999999</c:v>
                </c:pt>
                <c:pt idx="7">
                  <c:v>0.94899999999999995</c:v>
                </c:pt>
                <c:pt idx="8">
                  <c:v>0.97389999999999999</c:v>
                </c:pt>
                <c:pt idx="9">
                  <c:v>0.9778</c:v>
                </c:pt>
                <c:pt idx="10">
                  <c:v>0.95830000000000004</c:v>
                </c:pt>
              </c:numCache>
            </c:numRef>
          </c:val>
          <c:extLst>
            <c:ext xmlns:c16="http://schemas.microsoft.com/office/drawing/2014/chart" uri="{C3380CC4-5D6E-409C-BE32-E72D297353CC}">
              <c16:uniqueId val="{00000000-431F-4073-84E6-64A02EE64352}"/>
            </c:ext>
          </c:extLst>
        </c:ser>
        <c:dLbls>
          <c:showLegendKey val="0"/>
          <c:showVal val="0"/>
          <c:showCatName val="0"/>
          <c:showSerName val="0"/>
          <c:showPercent val="0"/>
          <c:showBubbleSize val="0"/>
        </c:dLbls>
        <c:gapWidth val="150"/>
        <c:axId val="315982592"/>
        <c:axId val="315984128"/>
      </c:barChart>
      <c:catAx>
        <c:axId val="315982592"/>
        <c:scaling>
          <c:orientation val="minMax"/>
        </c:scaling>
        <c:delete val="0"/>
        <c:axPos val="b"/>
        <c:numFmt formatCode="General" sourceLinked="0"/>
        <c:majorTickMark val="out"/>
        <c:minorTickMark val="none"/>
        <c:tickLblPos val="nextTo"/>
        <c:crossAx val="315984128"/>
        <c:crosses val="autoZero"/>
        <c:auto val="1"/>
        <c:lblAlgn val="ctr"/>
        <c:lblOffset val="100"/>
        <c:noMultiLvlLbl val="0"/>
      </c:catAx>
      <c:valAx>
        <c:axId val="315984128"/>
        <c:scaling>
          <c:orientation val="minMax"/>
          <c:max val="1"/>
          <c:min val="0.75000000000000011"/>
        </c:scaling>
        <c:delete val="0"/>
        <c:axPos val="l"/>
        <c:majorGridlines/>
        <c:numFmt formatCode="0.0%" sourceLinked="1"/>
        <c:majorTickMark val="out"/>
        <c:minorTickMark val="none"/>
        <c:tickLblPos val="nextTo"/>
        <c:crossAx val="315982592"/>
        <c:crosses val="autoZero"/>
        <c:crossBetween val="between"/>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E229CC74-2757-49A7-92E2-9DB2D64466C6}" type="datetimeFigureOut">
              <a:rPr lang="en-GB" smtClean="0"/>
              <a:t>01/12/2023</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20D40BB3-DB34-40DC-90DF-0FBB26E4603D}" type="slidenum">
              <a:rPr lang="en-GB" smtClean="0"/>
              <a:t>‹#›</a:t>
            </a:fld>
            <a:endParaRPr lang="en-GB"/>
          </a:p>
        </p:txBody>
      </p:sp>
    </p:spTree>
    <p:extLst>
      <p:ext uri="{BB962C8B-B14F-4D97-AF65-F5344CB8AC3E}">
        <p14:creationId xmlns:p14="http://schemas.microsoft.com/office/powerpoint/2010/main" val="554822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1030743-29EA-46D1-8976-CDBD76826BCC}" type="datetimeFigureOut">
              <a:rPr lang="en-GB" smtClean="0"/>
              <a:t>01/12/2023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F89389-47BC-45F0-A62B-9932EC304F74}" type="slidenum">
              <a:rPr lang="en-GB" smtClean="0"/>
              <a:t>‹#›</a:t>
            </a:fld>
            <a:endParaRPr lang="en-GB"/>
          </a:p>
        </p:txBody>
      </p:sp>
    </p:spTree>
    <p:extLst>
      <p:ext uri="{BB962C8B-B14F-4D97-AF65-F5344CB8AC3E}">
        <p14:creationId xmlns:p14="http://schemas.microsoft.com/office/powerpoint/2010/main" val="3680748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1030743-29EA-46D1-8976-CDBD76826BCC}" type="datetimeFigureOut">
              <a:rPr lang="en-GB" smtClean="0"/>
              <a:t>01/12/2023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F89389-47BC-45F0-A62B-9932EC304F74}" type="slidenum">
              <a:rPr lang="en-GB" smtClean="0"/>
              <a:t>‹#›</a:t>
            </a:fld>
            <a:endParaRPr lang="en-GB"/>
          </a:p>
        </p:txBody>
      </p:sp>
    </p:spTree>
    <p:extLst>
      <p:ext uri="{BB962C8B-B14F-4D97-AF65-F5344CB8AC3E}">
        <p14:creationId xmlns:p14="http://schemas.microsoft.com/office/powerpoint/2010/main" val="4125113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4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1030743-29EA-46D1-8976-CDBD76826BCC}" type="datetimeFigureOut">
              <a:rPr lang="en-GB" smtClean="0"/>
              <a:t>01/12/2023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F89389-47BC-45F0-A62B-9932EC304F74}" type="slidenum">
              <a:rPr lang="en-GB" smtClean="0"/>
              <a:t>‹#›</a:t>
            </a:fld>
            <a:endParaRPr lang="en-GB"/>
          </a:p>
        </p:txBody>
      </p:sp>
    </p:spTree>
    <p:extLst>
      <p:ext uri="{BB962C8B-B14F-4D97-AF65-F5344CB8AC3E}">
        <p14:creationId xmlns:p14="http://schemas.microsoft.com/office/powerpoint/2010/main" val="710562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1030743-29EA-46D1-8976-CDBD76826BCC}" type="datetimeFigureOut">
              <a:rPr lang="en-GB" smtClean="0"/>
              <a:t>01/12/2023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F89389-47BC-45F0-A62B-9932EC304F74}" type="slidenum">
              <a:rPr lang="en-GB" smtClean="0"/>
              <a:t>‹#›</a:t>
            </a:fld>
            <a:endParaRPr lang="en-GB"/>
          </a:p>
        </p:txBody>
      </p:sp>
    </p:spTree>
    <p:extLst>
      <p:ext uri="{BB962C8B-B14F-4D97-AF65-F5344CB8AC3E}">
        <p14:creationId xmlns:p14="http://schemas.microsoft.com/office/powerpoint/2010/main" val="3142674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030743-29EA-46D1-8976-CDBD76826BCC}" type="datetimeFigureOut">
              <a:rPr lang="en-GB" smtClean="0"/>
              <a:t>01/12/2023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F89389-47BC-45F0-A62B-9932EC304F74}" type="slidenum">
              <a:rPr lang="en-GB" smtClean="0"/>
              <a:t>‹#›</a:t>
            </a:fld>
            <a:endParaRPr lang="en-GB"/>
          </a:p>
        </p:txBody>
      </p:sp>
    </p:spTree>
    <p:extLst>
      <p:ext uri="{BB962C8B-B14F-4D97-AF65-F5344CB8AC3E}">
        <p14:creationId xmlns:p14="http://schemas.microsoft.com/office/powerpoint/2010/main" val="3321611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1030743-29EA-46D1-8976-CDBD76826BCC}" type="datetimeFigureOut">
              <a:rPr lang="en-GB" smtClean="0"/>
              <a:t>01/12/2023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BF89389-47BC-45F0-A62B-9932EC304F74}" type="slidenum">
              <a:rPr lang="en-GB" smtClean="0"/>
              <a:t>‹#›</a:t>
            </a:fld>
            <a:endParaRPr lang="en-GB"/>
          </a:p>
        </p:txBody>
      </p:sp>
    </p:spTree>
    <p:extLst>
      <p:ext uri="{BB962C8B-B14F-4D97-AF65-F5344CB8AC3E}">
        <p14:creationId xmlns:p14="http://schemas.microsoft.com/office/powerpoint/2010/main" val="1578725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1030743-29EA-46D1-8976-CDBD76826BCC}" type="datetimeFigureOut">
              <a:rPr lang="en-GB" smtClean="0"/>
              <a:t>01/12/2023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BF89389-47BC-45F0-A62B-9932EC304F74}" type="slidenum">
              <a:rPr lang="en-GB" smtClean="0"/>
              <a:t>‹#›</a:t>
            </a:fld>
            <a:endParaRPr lang="en-GB"/>
          </a:p>
        </p:txBody>
      </p:sp>
    </p:spTree>
    <p:extLst>
      <p:ext uri="{BB962C8B-B14F-4D97-AF65-F5344CB8AC3E}">
        <p14:creationId xmlns:p14="http://schemas.microsoft.com/office/powerpoint/2010/main" val="2395483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1030743-29EA-46D1-8976-CDBD76826BCC}" type="datetimeFigureOut">
              <a:rPr lang="en-GB" smtClean="0"/>
              <a:t>01/12/2023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BF89389-47BC-45F0-A62B-9932EC304F74}" type="slidenum">
              <a:rPr lang="en-GB" smtClean="0"/>
              <a:t>‹#›</a:t>
            </a:fld>
            <a:endParaRPr lang="en-GB"/>
          </a:p>
        </p:txBody>
      </p:sp>
    </p:spTree>
    <p:extLst>
      <p:ext uri="{BB962C8B-B14F-4D97-AF65-F5344CB8AC3E}">
        <p14:creationId xmlns:p14="http://schemas.microsoft.com/office/powerpoint/2010/main" val="3841827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030743-29EA-46D1-8976-CDBD76826BCC}" type="datetimeFigureOut">
              <a:rPr lang="en-GB" smtClean="0"/>
              <a:t>01/12/2023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BF89389-47BC-45F0-A62B-9932EC304F74}" type="slidenum">
              <a:rPr lang="en-GB" smtClean="0"/>
              <a:t>‹#›</a:t>
            </a:fld>
            <a:endParaRPr lang="en-GB"/>
          </a:p>
        </p:txBody>
      </p:sp>
    </p:spTree>
    <p:extLst>
      <p:ext uri="{BB962C8B-B14F-4D97-AF65-F5344CB8AC3E}">
        <p14:creationId xmlns:p14="http://schemas.microsoft.com/office/powerpoint/2010/main" val="1829835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030743-29EA-46D1-8976-CDBD76826BCC}" type="datetimeFigureOut">
              <a:rPr lang="en-GB" smtClean="0"/>
              <a:t>01/12/2023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BF89389-47BC-45F0-A62B-9932EC304F74}" type="slidenum">
              <a:rPr lang="en-GB" smtClean="0"/>
              <a:t>‹#›</a:t>
            </a:fld>
            <a:endParaRPr lang="en-GB"/>
          </a:p>
        </p:txBody>
      </p:sp>
    </p:spTree>
    <p:extLst>
      <p:ext uri="{BB962C8B-B14F-4D97-AF65-F5344CB8AC3E}">
        <p14:creationId xmlns:p14="http://schemas.microsoft.com/office/powerpoint/2010/main" val="3193694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030743-29EA-46D1-8976-CDBD76826BCC}" type="datetimeFigureOut">
              <a:rPr lang="en-GB" smtClean="0"/>
              <a:t>01/12/2023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BF89389-47BC-45F0-A62B-9932EC304F74}" type="slidenum">
              <a:rPr lang="en-GB" smtClean="0"/>
              <a:t>‹#›</a:t>
            </a:fld>
            <a:endParaRPr lang="en-GB"/>
          </a:p>
        </p:txBody>
      </p:sp>
    </p:spTree>
    <p:extLst>
      <p:ext uri="{BB962C8B-B14F-4D97-AF65-F5344CB8AC3E}">
        <p14:creationId xmlns:p14="http://schemas.microsoft.com/office/powerpoint/2010/main" val="691112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6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030743-29EA-46D1-8976-CDBD76826BCC}" type="datetimeFigureOut">
              <a:rPr lang="en-GB" smtClean="0"/>
              <a:t>01/12/2023</a:t>
            </a:fld>
            <a:endParaRPr lang="en-GB"/>
          </a:p>
        </p:txBody>
      </p:sp>
      <p:sp>
        <p:nvSpPr>
          <p:cNvPr id="5" name="Footer Placeholder 4"/>
          <p:cNvSpPr>
            <a:spLocks noGrp="1"/>
          </p:cNvSpPr>
          <p:nvPr>
            <p:ph type="ftr" sz="quarter" idx="3"/>
          </p:nvPr>
        </p:nvSpPr>
        <p:spPr>
          <a:xfrm>
            <a:off x="3124200" y="635636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6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F89389-47BC-45F0-A62B-9932EC304F74}" type="slidenum">
              <a:rPr lang="en-GB" smtClean="0"/>
              <a:t>‹#›</a:t>
            </a:fld>
            <a:endParaRPr lang="en-GB"/>
          </a:p>
        </p:txBody>
      </p:sp>
    </p:spTree>
    <p:extLst>
      <p:ext uri="{BB962C8B-B14F-4D97-AF65-F5344CB8AC3E}">
        <p14:creationId xmlns:p14="http://schemas.microsoft.com/office/powerpoint/2010/main" val="7168393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png"/><Relationship Id="rId7" Type="http://schemas.openxmlformats.org/officeDocument/2006/relationships/hyperlink" Target="https://www.youtube.com/watch?v=oyRxxpD3yNw" TargetMode="External"/><Relationship Id="rId12"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0.png"/><Relationship Id="rId5" Type="http://schemas.openxmlformats.org/officeDocument/2006/relationships/image" Target="../media/image5.png"/><Relationship Id="rId10" Type="http://schemas.openxmlformats.org/officeDocument/2006/relationships/image" Target="../media/image9.png"/><Relationship Id="rId4" Type="http://schemas.openxmlformats.org/officeDocument/2006/relationships/image" Target="../media/image4.jpe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openxmlformats.org/officeDocument/2006/relationships/image" Target="../media/image14.png"/><Relationship Id="rId12"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8.png"/><Relationship Id="rId5" Type="http://schemas.openxmlformats.org/officeDocument/2006/relationships/image" Target="../media/image5.png"/><Relationship Id="rId10" Type="http://schemas.openxmlformats.org/officeDocument/2006/relationships/image" Target="../media/image17.png"/><Relationship Id="rId4" Type="http://schemas.openxmlformats.org/officeDocument/2006/relationships/image" Target="../media/image13.jpeg"/><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QNKpfWwup4k"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s://talklistenlearn.webwise.ie/questions/" TargetMode="External"/><Relationship Id="rId7"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saferinternet.org.uk/online-issue/parental-controls" TargetMode="External"/><Relationship Id="rId5" Type="http://schemas.openxmlformats.org/officeDocument/2006/relationships/hyperlink" Target="https://saferinternet.org.uk/guide-and-resource/parental-controls-offered-by-your-home-internet-provider" TargetMode="External"/><Relationship Id="rId4" Type="http://schemas.openxmlformats.org/officeDocument/2006/relationships/hyperlink" Target="https://saferinternet.org.uk/guide-and-resource/parents-and-carers"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image" Target="../media/image27.png"/><Relationship Id="rId7"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chart" Target="../charts/chart1.xml"/><Relationship Id="rId5" Type="http://schemas.openxmlformats.org/officeDocument/2006/relationships/image" Target="../media/image1.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hyperlink" Target="mailto:parents@hargravepark.islington.sch.uk"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hyperlink" Target="https://www.thegardenclassroom.org.uk/" TargetMode="External"/><Relationship Id="rId7"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www.saferinternetday.org/" TargetMode="External"/><Relationship Id="rId5" Type="http://schemas.openxmlformats.org/officeDocument/2006/relationships/hyperlink" Target="https://www.childrensmentalhealthweek.org.uk/" TargetMode="External"/><Relationship Id="rId4" Type="http://schemas.openxmlformats.org/officeDocument/2006/relationships/hyperlink" Target="https://thetoyproject.co.uk/" TargetMode="External"/><Relationship Id="rId9"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0B2F2334-5F09-4A72-92C1-07203C4260DD" descr="EB53DFA0-F9F9-4B91-ABFB-3D82AEFAABC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138" y="260648"/>
            <a:ext cx="1259632" cy="756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p:cNvSpPr txBox="1"/>
          <p:nvPr/>
        </p:nvSpPr>
        <p:spPr>
          <a:xfrm>
            <a:off x="1979712" y="167202"/>
            <a:ext cx="7992888" cy="646331"/>
          </a:xfrm>
          <a:prstGeom prst="rect">
            <a:avLst/>
          </a:prstGeom>
          <a:noFill/>
        </p:spPr>
        <p:txBody>
          <a:bodyPr wrap="square" rtlCol="0">
            <a:spAutoFit/>
          </a:bodyPr>
          <a:lstStyle/>
          <a:p>
            <a:r>
              <a:rPr lang="en-GB" sz="3600" b="1" dirty="0">
                <a:solidFill>
                  <a:prstClr val="white"/>
                </a:solidFill>
                <a:latin typeface="Comic Sans MS" panose="030F0702030302020204" pitchFamily="66" charset="0"/>
              </a:rPr>
              <a:t>Newsletter  </a:t>
            </a:r>
            <a:r>
              <a:rPr lang="en-GB" sz="2000" b="1" dirty="0">
                <a:solidFill>
                  <a:prstClr val="white"/>
                </a:solidFill>
                <a:latin typeface="Comic Sans MS" panose="030F0702030302020204" pitchFamily="66" charset="0"/>
              </a:rPr>
              <a:t>15</a:t>
            </a:r>
            <a:r>
              <a:rPr lang="en-GB" sz="2000" b="1" baseline="30000" dirty="0">
                <a:solidFill>
                  <a:prstClr val="white"/>
                </a:solidFill>
                <a:latin typeface="Comic Sans MS" panose="030F0702030302020204" pitchFamily="66" charset="0"/>
              </a:rPr>
              <a:t>th</a:t>
            </a:r>
            <a:r>
              <a:rPr lang="en-GB" sz="2000" b="1" dirty="0">
                <a:solidFill>
                  <a:prstClr val="white"/>
                </a:solidFill>
                <a:latin typeface="Comic Sans MS" panose="030F0702030302020204" pitchFamily="66" charset="0"/>
              </a:rPr>
              <a:t> September 2017</a:t>
            </a:r>
          </a:p>
        </p:txBody>
      </p:sp>
      <p:sp>
        <p:nvSpPr>
          <p:cNvPr id="5" name="Rectangle 4"/>
          <p:cNvSpPr/>
          <p:nvPr/>
        </p:nvSpPr>
        <p:spPr>
          <a:xfrm>
            <a:off x="59446" y="112048"/>
            <a:ext cx="8977050" cy="6629320"/>
          </a:xfrm>
          <a:prstGeom prst="rect">
            <a:avLst/>
          </a:prstGeom>
          <a:noFill/>
          <a:ln w="76200">
            <a:solidFill>
              <a:srgbClr val="9082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 name="Rectangle 5"/>
          <p:cNvSpPr/>
          <p:nvPr/>
        </p:nvSpPr>
        <p:spPr>
          <a:xfrm>
            <a:off x="64800" y="55981"/>
            <a:ext cx="8971696" cy="858865"/>
          </a:xfrm>
          <a:prstGeom prst="rect">
            <a:avLst/>
          </a:prstGeom>
          <a:solidFill>
            <a:srgbClr val="908270"/>
          </a:solidFill>
          <a:ln>
            <a:solidFill>
              <a:srgbClr val="9082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27" name="0B2F2334-5F09-4A72-92C1-07203C4260DD" descr="EB53DFA0-F9F9-4B91-ABFB-3D82AEFAABC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9" y="158214"/>
            <a:ext cx="1259632" cy="756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2771802" y="228753"/>
            <a:ext cx="6097498" cy="461665"/>
          </a:xfrm>
          <a:prstGeom prst="rect">
            <a:avLst/>
          </a:prstGeom>
          <a:noFill/>
        </p:spPr>
        <p:txBody>
          <a:bodyPr wrap="square" rtlCol="0">
            <a:spAutoFit/>
          </a:bodyPr>
          <a:lstStyle/>
          <a:p>
            <a:pPr algn="r"/>
            <a:r>
              <a:rPr lang="en-GB" sz="2400" b="1" dirty="0">
                <a:solidFill>
                  <a:prstClr val="white"/>
                </a:solidFill>
                <a:latin typeface="Comic Sans MS" panose="030F0702030302020204" pitchFamily="66" charset="0"/>
              </a:rPr>
              <a:t>Friday 1</a:t>
            </a:r>
            <a:r>
              <a:rPr lang="en-GB" sz="2400" b="1" baseline="30000" dirty="0">
                <a:solidFill>
                  <a:prstClr val="white"/>
                </a:solidFill>
                <a:latin typeface="Comic Sans MS" panose="030F0702030302020204" pitchFamily="66" charset="0"/>
              </a:rPr>
              <a:t>st</a:t>
            </a:r>
            <a:r>
              <a:rPr lang="en-GB" sz="2400" b="1" dirty="0">
                <a:solidFill>
                  <a:prstClr val="white"/>
                </a:solidFill>
                <a:latin typeface="Comic Sans MS" panose="030F0702030302020204" pitchFamily="66" charset="0"/>
              </a:rPr>
              <a:t> December</a:t>
            </a:r>
          </a:p>
        </p:txBody>
      </p:sp>
      <p:sp>
        <p:nvSpPr>
          <p:cNvPr id="2" name="Rectangle 1"/>
          <p:cNvSpPr/>
          <p:nvPr/>
        </p:nvSpPr>
        <p:spPr>
          <a:xfrm>
            <a:off x="107503" y="948690"/>
            <a:ext cx="5411075" cy="4801314"/>
          </a:xfrm>
          <a:prstGeom prst="rect">
            <a:avLst/>
          </a:prstGeom>
          <a:solidFill>
            <a:schemeClr val="bg1"/>
          </a:solidFill>
          <a:ln w="38100">
            <a:solidFill>
              <a:schemeClr val="accent3">
                <a:lumMod val="60000"/>
                <a:lumOff val="40000"/>
              </a:schemeClr>
            </a:solidFill>
          </a:ln>
        </p:spPr>
        <p:txBody>
          <a:bodyPr wrap="square" lIns="0" tIns="0" rIns="0" bIns="0">
            <a:spAutoFit/>
          </a:bodyPr>
          <a:lstStyle/>
          <a:p>
            <a:pPr algn="ctr"/>
            <a:endParaRPr lang="en-GB" sz="300" u="sng" dirty="0">
              <a:solidFill>
                <a:srgbClr val="908270"/>
              </a:solidFill>
              <a:latin typeface="Arial Rounded MT Bold" pitchFamily="34" charset="0"/>
            </a:endParaRPr>
          </a:p>
          <a:p>
            <a:pPr algn="ctr"/>
            <a:endParaRPr lang="en-GB" sz="100" u="sng" dirty="0">
              <a:solidFill>
                <a:srgbClr val="908270"/>
              </a:solidFill>
              <a:latin typeface="Arial Rounded MT Bold" pitchFamily="34" charset="0"/>
            </a:endParaRPr>
          </a:p>
          <a:p>
            <a:pPr algn="ctr"/>
            <a:r>
              <a:rPr lang="en-GB" sz="1200" u="sng" dirty="0">
                <a:solidFill>
                  <a:srgbClr val="908270"/>
                </a:solidFill>
                <a:latin typeface="Arial Rounded MT Bold" pitchFamily="34" charset="0"/>
              </a:rPr>
              <a:t>Message from Mrs Horton</a:t>
            </a:r>
          </a:p>
          <a:p>
            <a:pPr algn="ctr"/>
            <a:endParaRPr lang="en-GB" sz="500" u="sng" dirty="0">
              <a:solidFill>
                <a:srgbClr val="908270"/>
              </a:solidFill>
              <a:latin typeface="Arial Rounded MT Bold" pitchFamily="34" charset="0"/>
            </a:endParaRPr>
          </a:p>
          <a:p>
            <a:pPr algn="ctr"/>
            <a:r>
              <a:rPr lang="en-US" sz="1200" dirty="0">
                <a:solidFill>
                  <a:srgbClr val="908270"/>
                </a:solidFill>
                <a:latin typeface="Arial Rounded MT Bold" pitchFamily="34" charset="0"/>
              </a:rPr>
              <a:t>Today, we have officially launched the festive season at HP with the return of Sparkles, our Elf on the Shelf. The children were delighted to see his return!</a:t>
            </a:r>
          </a:p>
          <a:p>
            <a:pPr algn="ctr"/>
            <a:endParaRPr lang="en-US" sz="500" dirty="0">
              <a:solidFill>
                <a:srgbClr val="908270"/>
              </a:solidFill>
              <a:latin typeface="Arial Rounded MT Bold" pitchFamily="34" charset="0"/>
            </a:endParaRPr>
          </a:p>
          <a:p>
            <a:pPr algn="ctr"/>
            <a:r>
              <a:rPr lang="en-US" sz="1200" dirty="0">
                <a:solidFill>
                  <a:srgbClr val="908270"/>
                </a:solidFill>
                <a:latin typeface="Arial Rounded MT Bold" pitchFamily="34" charset="0"/>
              </a:rPr>
              <a:t>He will be up to all sorts of mischief over the next few weeks I am sure…</a:t>
            </a:r>
          </a:p>
          <a:p>
            <a:pPr algn="ctr"/>
            <a:r>
              <a:rPr lang="en-US" sz="1200" dirty="0">
                <a:solidFill>
                  <a:srgbClr val="908270"/>
                </a:solidFill>
                <a:latin typeface="Arial Rounded MT Bold" pitchFamily="34" charset="0"/>
              </a:rPr>
              <a:t>There is a lot of information about arrangements until the end of term, so please do keep a close eye on details, times and dates </a:t>
            </a:r>
            <a:r>
              <a:rPr lang="en-US" sz="1200" dirty="0" err="1">
                <a:solidFill>
                  <a:srgbClr val="908270"/>
                </a:solidFill>
                <a:latin typeface="Arial Rounded MT Bold" pitchFamily="34" charset="0"/>
              </a:rPr>
              <a:t>etc</a:t>
            </a:r>
            <a:endParaRPr lang="en-US" sz="1200" dirty="0">
              <a:solidFill>
                <a:srgbClr val="908270"/>
              </a:solidFill>
              <a:latin typeface="Arial Rounded MT Bold" pitchFamily="34" charset="0"/>
            </a:endParaRPr>
          </a:p>
          <a:p>
            <a:pPr algn="ctr"/>
            <a:r>
              <a:rPr lang="en-US" sz="1200" dirty="0">
                <a:solidFill>
                  <a:srgbClr val="908270"/>
                </a:solidFill>
                <a:latin typeface="Arial Rounded MT Bold" pitchFamily="34" charset="0"/>
              </a:rPr>
              <a:t>A huge thank you to those parents that are able to support the many trips that are planned. Your efforts are much appreciated!</a:t>
            </a:r>
          </a:p>
          <a:p>
            <a:pPr algn="ctr"/>
            <a:endParaRPr lang="en-US" sz="500" dirty="0">
              <a:solidFill>
                <a:srgbClr val="908270"/>
              </a:solidFill>
              <a:latin typeface="Arial Rounded MT Bold" pitchFamily="34" charset="0"/>
            </a:endParaRPr>
          </a:p>
          <a:p>
            <a:pPr algn="ctr"/>
            <a:r>
              <a:rPr lang="en-US" sz="1200" dirty="0">
                <a:solidFill>
                  <a:srgbClr val="908270"/>
                </a:solidFill>
                <a:latin typeface="Arial Rounded MT Bold" pitchFamily="34" charset="0"/>
              </a:rPr>
              <a:t> All families will have received the inspection report for our Under Three Provision – Outstanding in all areas! – a great achievement for the Under 3’s team, brilliantly led by Miss Jones our Assistant Head teacher for EYFS and KS1</a:t>
            </a:r>
          </a:p>
          <a:p>
            <a:pPr algn="ctr"/>
            <a:endParaRPr lang="en-US" sz="500" dirty="0">
              <a:solidFill>
                <a:srgbClr val="908270"/>
              </a:solidFill>
              <a:latin typeface="Arial Rounded MT Bold" pitchFamily="34" charset="0"/>
            </a:endParaRPr>
          </a:p>
          <a:p>
            <a:pPr algn="ctr"/>
            <a:r>
              <a:rPr lang="en-US" sz="1200" dirty="0">
                <a:solidFill>
                  <a:srgbClr val="908270"/>
                </a:solidFill>
                <a:latin typeface="Arial Rounded MT Bold" pitchFamily="34" charset="0"/>
              </a:rPr>
              <a:t>We still have some spaces for January 24 in our toddler room. Please spread the word if you can. We are keen for more little ones to join this great provision and get their learning journey started at HP. </a:t>
            </a:r>
          </a:p>
          <a:p>
            <a:pPr algn="ctr"/>
            <a:r>
              <a:rPr lang="en-US" sz="1200" dirty="0">
                <a:solidFill>
                  <a:srgbClr val="908270"/>
                </a:solidFill>
                <a:latin typeface="Arial Rounded MT Bold" pitchFamily="34" charset="0"/>
              </a:rPr>
              <a:t>My thanks to Friends of HP who are busy with preparations for the Winter Fair. There are lots of ways that families can contribute to its success. (More info further in this newsletter)</a:t>
            </a:r>
          </a:p>
          <a:p>
            <a:pPr algn="ctr"/>
            <a:endParaRPr lang="en-US" sz="600" dirty="0">
              <a:solidFill>
                <a:srgbClr val="908270"/>
              </a:solidFill>
              <a:latin typeface="Arial Rounded MT Bold" pitchFamily="34" charset="0"/>
            </a:endParaRPr>
          </a:p>
          <a:p>
            <a:pPr algn="ctr"/>
            <a:r>
              <a:rPr lang="en-US" sz="1200" dirty="0">
                <a:solidFill>
                  <a:srgbClr val="908270"/>
                </a:solidFill>
                <a:latin typeface="Arial Rounded MT Bold" pitchFamily="34" charset="0"/>
              </a:rPr>
              <a:t>If everyone in the community can support in some way – perhaps bringing in something for the class hamper, or something for the tombola . . then it is sure to be a great event with lots of memories for the children.</a:t>
            </a:r>
          </a:p>
          <a:p>
            <a:pPr algn="ctr"/>
            <a:endParaRPr lang="en-US" sz="600" dirty="0">
              <a:solidFill>
                <a:srgbClr val="908270"/>
              </a:solidFill>
              <a:latin typeface="Arial Rounded MT Bold" pitchFamily="34" charset="0"/>
            </a:endParaRPr>
          </a:p>
          <a:p>
            <a:pPr algn="ctr"/>
            <a:r>
              <a:rPr lang="en-US" sz="1200" dirty="0">
                <a:solidFill>
                  <a:srgbClr val="908270"/>
                </a:solidFill>
                <a:latin typeface="Arial Rounded MT Bold" pitchFamily="34" charset="0"/>
              </a:rPr>
              <a:t>We have been guaranteed a visit from Santa, so that’s all sorted 😊</a:t>
            </a:r>
          </a:p>
        </p:txBody>
      </p:sp>
      <p:sp>
        <p:nvSpPr>
          <p:cNvPr id="3" name="Rectangle 2"/>
          <p:cNvSpPr/>
          <p:nvPr/>
        </p:nvSpPr>
        <p:spPr>
          <a:xfrm>
            <a:off x="5642804" y="963991"/>
            <a:ext cx="3319452" cy="2723823"/>
          </a:xfrm>
          <a:prstGeom prst="rect">
            <a:avLst/>
          </a:prstGeom>
          <a:ln w="38100">
            <a:solidFill>
              <a:srgbClr val="E4348B"/>
            </a:solidFill>
          </a:ln>
        </p:spPr>
        <p:txBody>
          <a:bodyPr wrap="square">
            <a:spAutoFit/>
          </a:bodyPr>
          <a:lstStyle/>
          <a:p>
            <a:endParaRPr lang="en-GB" sz="600" b="1" dirty="0">
              <a:solidFill>
                <a:srgbClr val="908270"/>
              </a:solidFill>
              <a:latin typeface="Arial Rounded MT Bold" panose="020F0704030504030204" pitchFamily="34" charset="0"/>
            </a:endParaRPr>
          </a:p>
          <a:p>
            <a:pPr algn="ctr"/>
            <a:r>
              <a:rPr lang="en-GB" sz="1400" dirty="0">
                <a:solidFill>
                  <a:srgbClr val="908270"/>
                </a:solidFill>
                <a:latin typeface="Arial Rounded MT Bold" panose="020F0704030504030204" pitchFamily="34" charset="0"/>
              </a:rPr>
              <a:t>Upcoming events</a:t>
            </a:r>
          </a:p>
          <a:p>
            <a:endParaRPr lang="en-GB" sz="700" dirty="0">
              <a:solidFill>
                <a:srgbClr val="908270"/>
              </a:solidFill>
              <a:latin typeface="Arial Rounded MT Bold" panose="020F0704030504030204" pitchFamily="34" charset="0"/>
            </a:endParaRPr>
          </a:p>
          <a:p>
            <a:r>
              <a:rPr lang="en-GB" sz="1100" b="1" dirty="0">
                <a:solidFill>
                  <a:srgbClr val="908270"/>
                </a:solidFill>
                <a:latin typeface="Arial Rounded MT Bold" panose="020F0704030504030204" pitchFamily="34" charset="0"/>
              </a:rPr>
              <a:t>Week beginning 4</a:t>
            </a:r>
            <a:r>
              <a:rPr lang="en-GB" sz="1100" b="1" baseline="30000" dirty="0">
                <a:solidFill>
                  <a:srgbClr val="908270"/>
                </a:solidFill>
                <a:latin typeface="Arial Rounded MT Bold" panose="020F0704030504030204" pitchFamily="34" charset="0"/>
              </a:rPr>
              <a:t>th</a:t>
            </a:r>
            <a:r>
              <a:rPr lang="en-GB" sz="1100" b="1" dirty="0">
                <a:solidFill>
                  <a:srgbClr val="908270"/>
                </a:solidFill>
                <a:latin typeface="Arial Rounded MT Bold" panose="020F0704030504030204" pitchFamily="34" charset="0"/>
              </a:rPr>
              <a:t> Dec</a:t>
            </a:r>
          </a:p>
          <a:p>
            <a:pPr algn="ctr"/>
            <a:r>
              <a:rPr lang="en-GB" sz="1100" dirty="0">
                <a:solidFill>
                  <a:srgbClr val="FF0000"/>
                </a:solidFill>
                <a:latin typeface="Arial Rounded MT Bold" panose="020F0704030504030204" pitchFamily="34" charset="0"/>
              </a:rPr>
              <a:t>Christmas events will begin this week </a:t>
            </a:r>
          </a:p>
          <a:p>
            <a:pPr algn="ctr"/>
            <a:r>
              <a:rPr lang="en-GB" sz="1100" dirty="0">
                <a:solidFill>
                  <a:srgbClr val="FF0000"/>
                </a:solidFill>
                <a:latin typeface="Arial Rounded MT Bold" panose="020F0704030504030204" pitchFamily="34" charset="0"/>
              </a:rPr>
              <a:t>see pages 2, 3 and 4</a:t>
            </a:r>
          </a:p>
          <a:p>
            <a:r>
              <a:rPr lang="en-GB" sz="1100" u="sng" dirty="0">
                <a:solidFill>
                  <a:srgbClr val="908270"/>
                </a:solidFill>
                <a:latin typeface="Arial Rounded MT Bold" panose="020F0704030504030204" pitchFamily="34" charset="0"/>
              </a:rPr>
              <a:t>Mon 4</a:t>
            </a:r>
            <a:r>
              <a:rPr lang="en-GB" sz="1100" u="sng" baseline="30000" dirty="0">
                <a:solidFill>
                  <a:srgbClr val="908270"/>
                </a:solidFill>
                <a:latin typeface="Arial Rounded MT Bold" panose="020F0704030504030204" pitchFamily="34" charset="0"/>
              </a:rPr>
              <a:t>th</a:t>
            </a:r>
            <a:r>
              <a:rPr lang="en-GB" sz="1100" u="sng" dirty="0">
                <a:solidFill>
                  <a:srgbClr val="908270"/>
                </a:solidFill>
                <a:latin typeface="Arial Rounded MT Bold" panose="020F0704030504030204" pitchFamily="34" charset="0"/>
              </a:rPr>
              <a:t> Dec</a:t>
            </a:r>
          </a:p>
          <a:p>
            <a:r>
              <a:rPr lang="en-GB" sz="1100" dirty="0">
                <a:solidFill>
                  <a:srgbClr val="908270"/>
                </a:solidFill>
                <a:latin typeface="Arial Rounded MT Bold" panose="020F0704030504030204" pitchFamily="34" charset="0"/>
              </a:rPr>
              <a:t>3:30 – 4pm – Winter cupcake sale</a:t>
            </a:r>
          </a:p>
          <a:p>
            <a:r>
              <a:rPr lang="en-GB" sz="1100" u="sng" dirty="0">
                <a:solidFill>
                  <a:srgbClr val="908270"/>
                </a:solidFill>
                <a:latin typeface="Arial Rounded MT Bold" panose="020F0704030504030204" pitchFamily="34" charset="0"/>
              </a:rPr>
              <a:t>Wed 6</a:t>
            </a:r>
            <a:r>
              <a:rPr lang="en-GB" sz="1100" u="sng" baseline="30000" dirty="0">
                <a:solidFill>
                  <a:srgbClr val="908270"/>
                </a:solidFill>
                <a:latin typeface="Arial Rounded MT Bold" panose="020F0704030504030204" pitchFamily="34" charset="0"/>
              </a:rPr>
              <a:t>th</a:t>
            </a:r>
            <a:r>
              <a:rPr lang="en-GB" sz="1100" u="sng" dirty="0">
                <a:solidFill>
                  <a:srgbClr val="908270"/>
                </a:solidFill>
                <a:latin typeface="Arial Rounded MT Bold" panose="020F0704030504030204" pitchFamily="34" charset="0"/>
              </a:rPr>
              <a:t> Dec </a:t>
            </a:r>
            <a:r>
              <a:rPr lang="en-GB" sz="1100" dirty="0">
                <a:solidFill>
                  <a:srgbClr val="908270"/>
                </a:solidFill>
                <a:latin typeface="Arial Rounded MT Bold" panose="020F0704030504030204" pitchFamily="34" charset="0"/>
              </a:rPr>
              <a:t>– </a:t>
            </a:r>
            <a:r>
              <a:rPr lang="en-GB" sz="1100" i="1" dirty="0">
                <a:solidFill>
                  <a:srgbClr val="951D81"/>
                </a:solidFill>
                <a:latin typeface="Arial Rounded MT Bold" panose="020F0704030504030204" pitchFamily="34" charset="0"/>
              </a:rPr>
              <a:t>Red Class Assembly</a:t>
            </a:r>
          </a:p>
          <a:p>
            <a:endParaRPr lang="en-GB" sz="1100" i="1" dirty="0">
              <a:solidFill>
                <a:srgbClr val="951D81"/>
              </a:solidFill>
              <a:latin typeface="Arial Rounded MT Bold" panose="020F0704030504030204" pitchFamily="34" charset="0"/>
            </a:endParaRPr>
          </a:p>
          <a:p>
            <a:r>
              <a:rPr lang="en-GB" sz="1100" u="sng" dirty="0">
                <a:solidFill>
                  <a:srgbClr val="908270"/>
                </a:solidFill>
                <a:latin typeface="Arial Rounded MT Bold" panose="020F0704030504030204" pitchFamily="34" charset="0"/>
              </a:rPr>
              <a:t>Wed 20</a:t>
            </a:r>
            <a:r>
              <a:rPr lang="en-GB" sz="1100" u="sng" baseline="30000" dirty="0">
                <a:solidFill>
                  <a:srgbClr val="908270"/>
                </a:solidFill>
                <a:latin typeface="Arial Rounded MT Bold" panose="020F0704030504030204" pitchFamily="34" charset="0"/>
              </a:rPr>
              <a:t>th</a:t>
            </a:r>
            <a:r>
              <a:rPr lang="en-GB" sz="1100" u="sng" dirty="0">
                <a:solidFill>
                  <a:srgbClr val="908270"/>
                </a:solidFill>
                <a:latin typeface="Arial Rounded MT Bold" panose="020F0704030504030204" pitchFamily="34" charset="0"/>
              </a:rPr>
              <a:t> Dec </a:t>
            </a:r>
            <a:r>
              <a:rPr lang="en-GB" sz="1100" b="1" dirty="0">
                <a:solidFill>
                  <a:srgbClr val="908270"/>
                </a:solidFill>
                <a:latin typeface="Arial Rounded MT Bold" panose="020F0704030504030204" pitchFamily="34" charset="0"/>
              </a:rPr>
              <a:t>– Last day of term – 2pm finish</a:t>
            </a:r>
          </a:p>
          <a:p>
            <a:endParaRPr lang="en-GB" sz="1100" b="1" dirty="0">
              <a:solidFill>
                <a:srgbClr val="908270"/>
              </a:solidFill>
              <a:latin typeface="Arial Rounded MT Bold" panose="020F0704030504030204" pitchFamily="34" charset="0"/>
            </a:endParaRPr>
          </a:p>
          <a:p>
            <a:pPr algn="ctr"/>
            <a:r>
              <a:rPr lang="en-GB" sz="1400" dirty="0">
                <a:solidFill>
                  <a:srgbClr val="908270"/>
                </a:solidFill>
                <a:latin typeface="Arial Rounded MT Bold" panose="020F0704030504030204" pitchFamily="34" charset="0"/>
              </a:rPr>
              <a:t>Happy Holidays </a:t>
            </a:r>
            <a:r>
              <a:rPr lang="en-GB" sz="1400" dirty="0">
                <a:solidFill>
                  <a:srgbClr val="908270"/>
                </a:solidFill>
                <a:latin typeface="Arial Rounded MT Bold" panose="020F0704030504030204" pitchFamily="34" charset="0"/>
                <a:sym typeface="Wingdings" panose="05000000000000000000" pitchFamily="2" charset="2"/>
              </a:rPr>
              <a:t></a:t>
            </a:r>
            <a:endParaRPr lang="en-GB" sz="1400" dirty="0">
              <a:solidFill>
                <a:srgbClr val="908270"/>
              </a:solidFill>
              <a:latin typeface="Arial Rounded MT Bold" panose="020F0704030504030204" pitchFamily="34" charset="0"/>
            </a:endParaRPr>
          </a:p>
          <a:p>
            <a:endParaRPr lang="en-GB" sz="700" b="1" dirty="0">
              <a:solidFill>
                <a:srgbClr val="908270"/>
              </a:solidFill>
              <a:latin typeface="Arial Rounded MT Bold" panose="020F0704030504030204" pitchFamily="34" charset="0"/>
            </a:endParaRPr>
          </a:p>
          <a:p>
            <a:pPr algn="ctr"/>
            <a:r>
              <a:rPr lang="en-GB" sz="1200" dirty="0">
                <a:solidFill>
                  <a:srgbClr val="908270"/>
                </a:solidFill>
                <a:latin typeface="Arial Rounded MT Bold" panose="020F0704030504030204" pitchFamily="34" charset="0"/>
              </a:rPr>
              <a:t>Monday 8</a:t>
            </a:r>
            <a:r>
              <a:rPr lang="en-GB" sz="1200" baseline="30000" dirty="0">
                <a:solidFill>
                  <a:srgbClr val="908270"/>
                </a:solidFill>
                <a:latin typeface="Arial Rounded MT Bold" panose="020F0704030504030204" pitchFamily="34" charset="0"/>
              </a:rPr>
              <a:t>th</a:t>
            </a:r>
            <a:r>
              <a:rPr lang="en-GB" sz="1200" dirty="0">
                <a:solidFill>
                  <a:srgbClr val="908270"/>
                </a:solidFill>
                <a:latin typeface="Arial Rounded MT Bold" panose="020F0704030504030204" pitchFamily="34" charset="0"/>
              </a:rPr>
              <a:t> January  </a:t>
            </a:r>
          </a:p>
          <a:p>
            <a:pPr algn="ctr"/>
            <a:r>
              <a:rPr lang="en-GB" sz="1200" dirty="0">
                <a:solidFill>
                  <a:srgbClr val="908270"/>
                </a:solidFill>
                <a:latin typeface="Arial Rounded MT Bold" panose="020F0704030504030204" pitchFamily="34" charset="0"/>
              </a:rPr>
              <a:t>Children return to school</a:t>
            </a:r>
          </a:p>
        </p:txBody>
      </p:sp>
      <p:sp>
        <p:nvSpPr>
          <p:cNvPr id="14" name="Rectangle 13"/>
          <p:cNvSpPr/>
          <p:nvPr/>
        </p:nvSpPr>
        <p:spPr>
          <a:xfrm>
            <a:off x="5652119" y="5270328"/>
            <a:ext cx="3319453" cy="1361911"/>
          </a:xfrm>
          <a:prstGeom prst="rect">
            <a:avLst/>
          </a:prstGeom>
          <a:solidFill>
            <a:schemeClr val="bg1"/>
          </a:solidFill>
          <a:ln w="28575">
            <a:solidFill>
              <a:srgbClr val="009B00"/>
            </a:solidFill>
          </a:ln>
        </p:spPr>
        <p:txBody>
          <a:bodyPr wrap="square" lIns="91440" tIns="0" rIns="0" bIns="0">
            <a:spAutoFit/>
          </a:bodyPr>
          <a:lstStyle/>
          <a:p>
            <a:pPr algn="ctr"/>
            <a:endParaRPr lang="en-GB" sz="300" b="1" u="sng" dirty="0">
              <a:solidFill>
                <a:srgbClr val="009B00"/>
              </a:solidFill>
              <a:latin typeface="Arial Rounded MT Bold" pitchFamily="34" charset="0"/>
            </a:endParaRPr>
          </a:p>
          <a:p>
            <a:r>
              <a:rPr lang="en-GB" sz="1200" b="1" u="sng" dirty="0">
                <a:solidFill>
                  <a:srgbClr val="009B00"/>
                </a:solidFill>
                <a:latin typeface="Arial Rounded MT Bold" pitchFamily="34" charset="0"/>
              </a:rPr>
              <a:t>In the Newsletter today:</a:t>
            </a:r>
            <a:endParaRPr lang="en-GB" sz="800" b="1" u="sng" dirty="0">
              <a:solidFill>
                <a:srgbClr val="009B00"/>
              </a:solidFill>
              <a:latin typeface="Arial Rounded MT Bold" pitchFamily="34" charset="0"/>
            </a:endParaRPr>
          </a:p>
          <a:p>
            <a:r>
              <a:rPr lang="en-GB" sz="1050" dirty="0">
                <a:solidFill>
                  <a:srgbClr val="009B00"/>
                </a:solidFill>
                <a:latin typeface="Arial Rounded MT Bold" pitchFamily="34" charset="0"/>
              </a:rPr>
              <a:t>P1 – Message from Mrs Horton; upcoming dates</a:t>
            </a:r>
          </a:p>
          <a:p>
            <a:r>
              <a:rPr lang="en-GB" sz="1050" dirty="0">
                <a:solidFill>
                  <a:srgbClr val="009B00"/>
                </a:solidFill>
                <a:latin typeface="Arial Rounded MT Bold" pitchFamily="34" charset="0"/>
              </a:rPr>
              <a:t>P2 . P3 – Winter fun – dates and plans </a:t>
            </a:r>
          </a:p>
          <a:p>
            <a:r>
              <a:rPr lang="en-GB" sz="1050" dirty="0">
                <a:solidFill>
                  <a:srgbClr val="009B00"/>
                </a:solidFill>
                <a:latin typeface="Arial Rounded MT Bold" pitchFamily="34" charset="0"/>
              </a:rPr>
              <a:t>P4 - Friends of Hargrave Park </a:t>
            </a:r>
          </a:p>
          <a:p>
            <a:r>
              <a:rPr lang="en-GB" sz="1050" dirty="0">
                <a:solidFill>
                  <a:srgbClr val="009B00"/>
                </a:solidFill>
                <a:latin typeface="Arial Rounded MT Bold" pitchFamily="34" charset="0"/>
              </a:rPr>
              <a:t>P5 – Lunch at School; anti-social behaviour</a:t>
            </a:r>
          </a:p>
          <a:p>
            <a:r>
              <a:rPr lang="en-GB" sz="1050" dirty="0">
                <a:solidFill>
                  <a:srgbClr val="009B00"/>
                </a:solidFill>
                <a:latin typeface="Arial Rounded MT Bold" pitchFamily="34" charset="0"/>
              </a:rPr>
              <a:t>P6 – Online safety</a:t>
            </a:r>
          </a:p>
          <a:p>
            <a:r>
              <a:rPr lang="en-GB" sz="1050" dirty="0">
                <a:solidFill>
                  <a:srgbClr val="009B00"/>
                </a:solidFill>
                <a:latin typeface="Arial Rounded MT Bold" pitchFamily="34" charset="0"/>
              </a:rPr>
              <a:t>P7, P8 – Attendance Matters</a:t>
            </a:r>
          </a:p>
          <a:p>
            <a:r>
              <a:rPr lang="en-GB" sz="1050" dirty="0">
                <a:solidFill>
                  <a:srgbClr val="009B00"/>
                </a:solidFill>
                <a:latin typeface="Arial Rounded MT Bold" pitchFamily="34" charset="0"/>
              </a:rPr>
              <a:t>P9 – looking ahead to 2024</a:t>
            </a:r>
          </a:p>
        </p:txBody>
      </p:sp>
      <p:pic>
        <p:nvPicPr>
          <p:cNvPr id="409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097" t="13160" r="2557" b="13733"/>
          <a:stretch/>
        </p:blipFill>
        <p:spPr bwMode="auto">
          <a:xfrm>
            <a:off x="8084031" y="4380622"/>
            <a:ext cx="768908" cy="794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a:off x="5652120" y="3789040"/>
            <a:ext cx="3310136" cy="1407816"/>
          </a:xfrm>
          <a:prstGeom prst="roundRect">
            <a:avLst>
              <a:gd name="adj" fmla="val 10668"/>
            </a:avLst>
          </a:prstGeom>
          <a:noFill/>
          <a:ln>
            <a:solidFill>
              <a:srgbClr val="00ADDA"/>
            </a:solidFill>
          </a:ln>
        </p:spPr>
        <p:style>
          <a:lnRef idx="2">
            <a:schemeClr val="accent1">
              <a:shade val="50000"/>
            </a:schemeClr>
          </a:lnRef>
          <a:fillRef idx="1">
            <a:schemeClr val="accent1"/>
          </a:fillRef>
          <a:effectRef idx="0">
            <a:schemeClr val="accent1"/>
          </a:effectRef>
          <a:fontRef idx="minor">
            <a:schemeClr val="lt1"/>
          </a:fontRef>
        </p:style>
        <p:txBody>
          <a:bodyPr lIns="0" rIns="822960" rtlCol="0" anchor="ctr"/>
          <a:lstStyle/>
          <a:p>
            <a:pPr algn="ctr"/>
            <a:endParaRPr lang="en-US" sz="1300" dirty="0">
              <a:solidFill>
                <a:srgbClr val="908270"/>
              </a:solidFill>
              <a:latin typeface="Arial Rounded MT Bold" panose="020F0704030504030204" pitchFamily="34" charset="0"/>
            </a:endParaRPr>
          </a:p>
        </p:txBody>
      </p:sp>
      <p:sp>
        <p:nvSpPr>
          <p:cNvPr id="7" name="Rectangle 6"/>
          <p:cNvSpPr/>
          <p:nvPr/>
        </p:nvSpPr>
        <p:spPr>
          <a:xfrm>
            <a:off x="5662595" y="3789040"/>
            <a:ext cx="3299661" cy="830997"/>
          </a:xfrm>
          <a:prstGeom prst="rect">
            <a:avLst/>
          </a:prstGeom>
        </p:spPr>
        <p:txBody>
          <a:bodyPr wrap="square">
            <a:spAutoFit/>
          </a:bodyPr>
          <a:lstStyle/>
          <a:p>
            <a:pPr lvl="0" algn="ctr"/>
            <a:r>
              <a:rPr lang="en-GB" sz="1200" dirty="0">
                <a:solidFill>
                  <a:srgbClr val="908270"/>
                </a:solidFill>
                <a:latin typeface="Arial Rounded MT Bold" panose="020F0704030504030204" pitchFamily="34" charset="0"/>
              </a:rPr>
              <a:t>It’s December now so our very own ‘Elf on the Shelf’ – Sparkles – is back! He is very rarely on a shelf though – today he was on a swing! </a:t>
            </a:r>
          </a:p>
        </p:txBody>
      </p:sp>
      <p:sp>
        <p:nvSpPr>
          <p:cNvPr id="8" name="Rectangle 7"/>
          <p:cNvSpPr/>
          <p:nvPr/>
        </p:nvSpPr>
        <p:spPr>
          <a:xfrm>
            <a:off x="5770384" y="4744152"/>
            <a:ext cx="2286000" cy="430887"/>
          </a:xfrm>
          <a:prstGeom prst="rect">
            <a:avLst/>
          </a:prstGeom>
        </p:spPr>
        <p:txBody>
          <a:bodyPr>
            <a:spAutoFit/>
          </a:bodyPr>
          <a:lstStyle/>
          <a:p>
            <a:pPr lvl="0" algn="ctr"/>
            <a:r>
              <a:rPr lang="en-GB" sz="1100" dirty="0">
                <a:solidFill>
                  <a:srgbClr val="908270"/>
                </a:solidFill>
                <a:latin typeface="Arial Rounded MT Bold" panose="020F0704030504030204" pitchFamily="34" charset="0"/>
              </a:rPr>
              <a:t>Can you spot him hiding in the newsletter…?</a:t>
            </a:r>
            <a:endParaRPr lang="en-US" sz="1100" dirty="0">
              <a:solidFill>
                <a:srgbClr val="908270"/>
              </a:solidFill>
              <a:latin typeface="Arial Rounded MT Bold" panose="020F0704030504030204" pitchFamily="34" charset="0"/>
            </a:endParaRPr>
          </a:p>
        </p:txBody>
      </p:sp>
      <p:sp>
        <p:nvSpPr>
          <p:cNvPr id="9" name="Rounded Rectangle 8"/>
          <p:cNvSpPr/>
          <p:nvPr/>
        </p:nvSpPr>
        <p:spPr>
          <a:xfrm>
            <a:off x="179512" y="5857726"/>
            <a:ext cx="5256584" cy="782668"/>
          </a:xfrm>
          <a:prstGeom prst="roundRect">
            <a:avLst/>
          </a:prstGeom>
          <a:noFill/>
          <a:ln>
            <a:solidFill>
              <a:srgbClr val="1D71B8"/>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300" dirty="0">
                <a:solidFill>
                  <a:srgbClr val="908270"/>
                </a:solidFill>
                <a:latin typeface="Arial Rounded MT Bold" panose="020F0704030504030204" pitchFamily="34" charset="0"/>
              </a:rPr>
              <a:t>Reception Starters 2024</a:t>
            </a:r>
          </a:p>
          <a:p>
            <a:pPr algn="ctr"/>
            <a:r>
              <a:rPr lang="en-GB" sz="1200" dirty="0">
                <a:solidFill>
                  <a:srgbClr val="908270"/>
                </a:solidFill>
                <a:latin typeface="Arial Rounded MT Bold" panose="020F0704030504030204" pitchFamily="34" charset="0"/>
              </a:rPr>
              <a:t>Is your child due to start Reception in September 2024?</a:t>
            </a:r>
          </a:p>
          <a:p>
            <a:pPr algn="ctr"/>
            <a:r>
              <a:rPr lang="en-GB" sz="1200" dirty="0">
                <a:solidFill>
                  <a:srgbClr val="908270"/>
                </a:solidFill>
                <a:latin typeface="Arial Rounded MT Bold" panose="020F0704030504030204" pitchFamily="34" charset="0"/>
              </a:rPr>
              <a:t>We will be having an open morning on 10</a:t>
            </a:r>
            <a:r>
              <a:rPr lang="en-GB" sz="1200" baseline="30000" dirty="0">
                <a:solidFill>
                  <a:srgbClr val="908270"/>
                </a:solidFill>
                <a:latin typeface="Arial Rounded MT Bold" panose="020F0704030504030204" pitchFamily="34" charset="0"/>
              </a:rPr>
              <a:t>th</a:t>
            </a:r>
            <a:r>
              <a:rPr lang="en-GB" sz="1200" dirty="0">
                <a:solidFill>
                  <a:srgbClr val="908270"/>
                </a:solidFill>
                <a:latin typeface="Arial Rounded MT Bold" panose="020F0704030504030204" pitchFamily="34" charset="0"/>
              </a:rPr>
              <a:t> January.</a:t>
            </a:r>
          </a:p>
          <a:p>
            <a:pPr algn="ctr"/>
            <a:r>
              <a:rPr lang="en-GB" sz="1200" dirty="0">
                <a:solidFill>
                  <a:srgbClr val="908270"/>
                </a:solidFill>
                <a:latin typeface="Arial Rounded MT Bold" panose="020F0704030504030204" pitchFamily="34" charset="0"/>
              </a:rPr>
              <a:t>Contact the office to book your place</a:t>
            </a:r>
            <a:r>
              <a:rPr lang="en-GB" sz="1200" dirty="0">
                <a:solidFill>
                  <a:srgbClr val="908270"/>
                </a:solidFill>
              </a:rPr>
              <a:t>. </a:t>
            </a:r>
            <a:endParaRPr lang="en-US" sz="1200" dirty="0">
              <a:solidFill>
                <a:srgbClr val="908270"/>
              </a:solidFill>
            </a:endParaRPr>
          </a:p>
        </p:txBody>
      </p:sp>
    </p:spTree>
    <p:extLst>
      <p:ext uri="{BB962C8B-B14F-4D97-AF65-F5344CB8AC3E}">
        <p14:creationId xmlns:p14="http://schemas.microsoft.com/office/powerpoint/2010/main" val="3532605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0B2F2334-5F09-4A72-92C1-07203C4260DD" descr="EB53DFA0-F9F9-4B91-ABFB-3D82AEFAABC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138" y="260648"/>
            <a:ext cx="1259632" cy="756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p:cNvSpPr txBox="1"/>
          <p:nvPr/>
        </p:nvSpPr>
        <p:spPr>
          <a:xfrm>
            <a:off x="1979712" y="167202"/>
            <a:ext cx="7992888" cy="646331"/>
          </a:xfrm>
          <a:prstGeom prst="rect">
            <a:avLst/>
          </a:prstGeom>
          <a:noFill/>
        </p:spPr>
        <p:txBody>
          <a:bodyPr wrap="square" rtlCol="0">
            <a:spAutoFit/>
          </a:bodyPr>
          <a:lstStyle/>
          <a:p>
            <a:r>
              <a:rPr lang="en-GB" sz="3600" b="1" dirty="0">
                <a:solidFill>
                  <a:prstClr val="white"/>
                </a:solidFill>
                <a:latin typeface="Comic Sans MS" panose="030F0702030302020204" pitchFamily="66" charset="0"/>
              </a:rPr>
              <a:t>Newsletter  </a:t>
            </a:r>
            <a:r>
              <a:rPr lang="en-GB" sz="2000" b="1" dirty="0">
                <a:solidFill>
                  <a:prstClr val="white"/>
                </a:solidFill>
                <a:latin typeface="Comic Sans MS" panose="030F0702030302020204" pitchFamily="66" charset="0"/>
              </a:rPr>
              <a:t>15</a:t>
            </a:r>
            <a:r>
              <a:rPr lang="en-GB" sz="2000" b="1" baseline="30000" dirty="0">
                <a:solidFill>
                  <a:prstClr val="white"/>
                </a:solidFill>
                <a:latin typeface="Comic Sans MS" panose="030F0702030302020204" pitchFamily="66" charset="0"/>
              </a:rPr>
              <a:t>th</a:t>
            </a:r>
            <a:r>
              <a:rPr lang="en-GB" sz="2000" b="1" dirty="0">
                <a:solidFill>
                  <a:prstClr val="white"/>
                </a:solidFill>
                <a:latin typeface="Comic Sans MS" panose="030F0702030302020204" pitchFamily="66" charset="0"/>
              </a:rPr>
              <a:t> September 2017</a:t>
            </a:r>
          </a:p>
        </p:txBody>
      </p:sp>
      <p:sp>
        <p:nvSpPr>
          <p:cNvPr id="5" name="Rectangle 4"/>
          <p:cNvSpPr/>
          <p:nvPr/>
        </p:nvSpPr>
        <p:spPr>
          <a:xfrm>
            <a:off x="59446" y="112048"/>
            <a:ext cx="8977050" cy="6629320"/>
          </a:xfrm>
          <a:prstGeom prst="rect">
            <a:avLst/>
          </a:prstGeom>
          <a:noFill/>
          <a:ln w="76200">
            <a:solidFill>
              <a:srgbClr val="9082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 name="Rectangle 5"/>
          <p:cNvSpPr/>
          <p:nvPr/>
        </p:nvSpPr>
        <p:spPr>
          <a:xfrm>
            <a:off x="64800" y="55981"/>
            <a:ext cx="8971696" cy="905232"/>
          </a:xfrm>
          <a:prstGeom prst="rect">
            <a:avLst/>
          </a:prstGeom>
          <a:solidFill>
            <a:srgbClr val="908270"/>
          </a:solidFill>
          <a:ln>
            <a:solidFill>
              <a:srgbClr val="9082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27" name="0B2F2334-5F09-4A72-92C1-07203C4260DD" descr="EB53DFA0-F9F9-4B91-ABFB-3D82AEFAABC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9" y="158214"/>
            <a:ext cx="1259632" cy="756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2771802" y="228753"/>
            <a:ext cx="6097498" cy="461665"/>
          </a:xfrm>
          <a:prstGeom prst="rect">
            <a:avLst/>
          </a:prstGeom>
          <a:noFill/>
        </p:spPr>
        <p:txBody>
          <a:bodyPr wrap="square" rtlCol="0">
            <a:spAutoFit/>
          </a:bodyPr>
          <a:lstStyle/>
          <a:p>
            <a:pPr algn="r"/>
            <a:r>
              <a:rPr lang="en-GB" sz="2400" b="1" dirty="0">
                <a:solidFill>
                  <a:prstClr val="white"/>
                </a:solidFill>
                <a:latin typeface="Comic Sans MS" panose="030F0702030302020204" pitchFamily="66" charset="0"/>
              </a:rPr>
              <a:t>Friday 1</a:t>
            </a:r>
            <a:r>
              <a:rPr lang="en-GB" sz="2400" b="1" baseline="30000" dirty="0">
                <a:solidFill>
                  <a:prstClr val="white"/>
                </a:solidFill>
                <a:latin typeface="Comic Sans MS" panose="030F0702030302020204" pitchFamily="66" charset="0"/>
              </a:rPr>
              <a:t>st</a:t>
            </a:r>
            <a:r>
              <a:rPr lang="en-GB" sz="2400" b="1" dirty="0">
                <a:solidFill>
                  <a:prstClr val="white"/>
                </a:solidFill>
                <a:latin typeface="Comic Sans MS" panose="030F0702030302020204" pitchFamily="66" charset="0"/>
              </a:rPr>
              <a:t> December</a:t>
            </a:r>
          </a:p>
        </p:txBody>
      </p:sp>
      <p:pic>
        <p:nvPicPr>
          <p:cNvPr id="1026" name="Picture 2" descr="C:\Users\cbaverstock2.206\AppData\Local\Microsoft\Windows\INetCache\IE\7KQHCBH6\nicubunu-Christmas-Tre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99087" y="1032861"/>
            <a:ext cx="976479" cy="1212857"/>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cbaverstock2.206\AppData\Local\Microsoft\Windows\INetCache\IE\7KQHCBH6\5221106861_9f1b0ccf72_z[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15620" y="5542615"/>
            <a:ext cx="1198678" cy="116683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cbaverstock2.206\AppData\Local\Microsoft\Windows\INetCache\IE\WUFGTI7S\5-2-christmas-lights-png-images[1].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20655"/>
          <a:stretch/>
        </p:blipFill>
        <p:spPr bwMode="auto">
          <a:xfrm>
            <a:off x="1536508" y="112047"/>
            <a:ext cx="2437724" cy="10121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C:\Users\cbaverstock2.206\AppData\Local\Microsoft\Windows\INetCache\IE\WUFGTI7S\5-2-christmas-lights-png-images[1].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8029" r="1"/>
          <a:stretch/>
        </p:blipFill>
        <p:spPr bwMode="auto">
          <a:xfrm>
            <a:off x="3974232" y="206536"/>
            <a:ext cx="1596701" cy="967764"/>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179511" y="1064015"/>
            <a:ext cx="2952329" cy="3837706"/>
          </a:xfrm>
          <a:prstGeom prst="roundRect">
            <a:avLst>
              <a:gd name="adj" fmla="val 8082"/>
            </a:avLst>
          </a:prstGeom>
          <a:noFill/>
          <a:ln>
            <a:solidFill>
              <a:srgbClr val="009B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a:solidFill>
                  <a:srgbClr val="908270"/>
                </a:solidFill>
                <a:latin typeface="Arial Rounded MT Bold" panose="020F0704030504030204" pitchFamily="34" charset="0"/>
              </a:rPr>
              <a:t>Theatre Visits</a:t>
            </a:r>
          </a:p>
          <a:p>
            <a:pPr algn="ctr"/>
            <a:endParaRPr lang="en-GB" sz="900" dirty="0">
              <a:solidFill>
                <a:srgbClr val="908270"/>
              </a:solidFill>
            </a:endParaRPr>
          </a:p>
          <a:p>
            <a:pPr algn="ctr"/>
            <a:r>
              <a:rPr lang="en-US" sz="1400" b="1" dirty="0">
                <a:solidFill>
                  <a:srgbClr val="908270"/>
                </a:solidFill>
                <a:latin typeface="Arial Rounded MT Bold" panose="020F0704030504030204" pitchFamily="34" charset="0"/>
              </a:rPr>
              <a:t>Weds 6th Dec </a:t>
            </a:r>
            <a:endParaRPr lang="en-US" sz="1400" dirty="0">
              <a:solidFill>
                <a:srgbClr val="908270"/>
              </a:solidFill>
              <a:latin typeface="Arial Rounded MT Bold" panose="020F0704030504030204" pitchFamily="34" charset="0"/>
            </a:endParaRPr>
          </a:p>
          <a:p>
            <a:pPr algn="ctr"/>
            <a:r>
              <a:rPr lang="en-US" sz="1400" dirty="0">
                <a:solidFill>
                  <a:srgbClr val="908270"/>
                </a:solidFill>
                <a:latin typeface="Arial Rounded MT Bold" panose="020F0704030504030204" pitchFamily="34" charset="0"/>
              </a:rPr>
              <a:t>‘Wow! It’s Night time’ </a:t>
            </a:r>
          </a:p>
          <a:p>
            <a:pPr algn="ctr"/>
            <a:r>
              <a:rPr lang="en-US" sz="1400" dirty="0">
                <a:solidFill>
                  <a:srgbClr val="908270"/>
                </a:solidFill>
                <a:latin typeface="Arial Rounded MT Bold" panose="020F0704030504030204" pitchFamily="34" charset="0"/>
              </a:rPr>
              <a:t>Little Angel Theatre</a:t>
            </a:r>
          </a:p>
          <a:p>
            <a:pPr algn="ctr"/>
            <a:r>
              <a:rPr lang="en-US" sz="1200" dirty="0">
                <a:solidFill>
                  <a:srgbClr val="908270"/>
                </a:solidFill>
                <a:latin typeface="Arial Rounded MT Bold" panose="020F0704030504030204" pitchFamily="34" charset="0"/>
              </a:rPr>
              <a:t>a.m. Nursery and Yellow Class</a:t>
            </a:r>
          </a:p>
          <a:p>
            <a:pPr algn="ctr"/>
            <a:r>
              <a:rPr lang="en-US" sz="1200" dirty="0">
                <a:solidFill>
                  <a:srgbClr val="908270"/>
                </a:solidFill>
                <a:latin typeface="Arial Rounded MT Bold" panose="020F0704030504030204" pitchFamily="34" charset="0"/>
              </a:rPr>
              <a:t>p.m. Pink Class and Blue Class</a:t>
            </a:r>
          </a:p>
          <a:p>
            <a:pPr algn="ctr"/>
            <a:endParaRPr lang="en-GB" sz="900" dirty="0">
              <a:solidFill>
                <a:srgbClr val="908270"/>
              </a:solidFill>
              <a:latin typeface="Arial Rounded MT Bold" panose="020F0704030504030204" pitchFamily="34" charset="0"/>
            </a:endParaRPr>
          </a:p>
          <a:p>
            <a:pPr algn="ctr"/>
            <a:r>
              <a:rPr lang="en-US" sz="1400" b="1" dirty="0">
                <a:solidFill>
                  <a:srgbClr val="908270"/>
                </a:solidFill>
                <a:latin typeface="Arial Rounded MT Bold" panose="020F0704030504030204" pitchFamily="34" charset="0"/>
              </a:rPr>
              <a:t>Thurs 7th Dec </a:t>
            </a:r>
          </a:p>
          <a:p>
            <a:pPr algn="ctr"/>
            <a:r>
              <a:rPr lang="en-US" sz="1400" dirty="0">
                <a:solidFill>
                  <a:srgbClr val="908270"/>
                </a:solidFill>
                <a:latin typeface="Arial Rounded MT Bold" panose="020F0704030504030204" pitchFamily="34" charset="0"/>
              </a:rPr>
              <a:t>‘Charlie Cook’s </a:t>
            </a:r>
            <a:r>
              <a:rPr lang="en-US" sz="1400" dirty="0" err="1">
                <a:solidFill>
                  <a:srgbClr val="908270"/>
                </a:solidFill>
                <a:latin typeface="Arial Rounded MT Bold" panose="020F0704030504030204" pitchFamily="34" charset="0"/>
              </a:rPr>
              <a:t>Favourite</a:t>
            </a:r>
            <a:r>
              <a:rPr lang="en-US" sz="1400" dirty="0">
                <a:solidFill>
                  <a:srgbClr val="908270"/>
                </a:solidFill>
                <a:latin typeface="Arial Rounded MT Bold" panose="020F0704030504030204" pitchFamily="34" charset="0"/>
              </a:rPr>
              <a:t> Book’</a:t>
            </a:r>
          </a:p>
          <a:p>
            <a:pPr algn="ctr"/>
            <a:r>
              <a:rPr lang="en-US" sz="1400" dirty="0">
                <a:solidFill>
                  <a:srgbClr val="908270"/>
                </a:solidFill>
                <a:latin typeface="Arial Rounded MT Bold" panose="020F0704030504030204" pitchFamily="34" charset="0"/>
              </a:rPr>
              <a:t>Little Angel Theatre</a:t>
            </a:r>
          </a:p>
          <a:p>
            <a:pPr algn="ctr"/>
            <a:r>
              <a:rPr lang="en-US" sz="1200" dirty="0">
                <a:solidFill>
                  <a:srgbClr val="908270"/>
                </a:solidFill>
                <a:latin typeface="Arial Rounded MT Bold" panose="020F0704030504030204" pitchFamily="34" charset="0"/>
              </a:rPr>
              <a:t>a.m. Green Class + young HP House</a:t>
            </a:r>
          </a:p>
          <a:p>
            <a:pPr algn="ctr"/>
            <a:r>
              <a:rPr lang="en-US" sz="1200" dirty="0" err="1">
                <a:solidFill>
                  <a:srgbClr val="908270"/>
                </a:solidFill>
                <a:latin typeface="Arial Rounded MT Bold" panose="020F0704030504030204" pitchFamily="34" charset="0"/>
              </a:rPr>
              <a:t>p.m</a:t>
            </a:r>
            <a:r>
              <a:rPr lang="en-US" sz="1200" dirty="0">
                <a:solidFill>
                  <a:srgbClr val="908270"/>
                </a:solidFill>
                <a:latin typeface="Arial Rounded MT Bold" panose="020F0704030504030204" pitchFamily="34" charset="0"/>
              </a:rPr>
              <a:t> Red Class</a:t>
            </a:r>
          </a:p>
          <a:p>
            <a:pPr algn="ctr"/>
            <a:endParaRPr lang="en-GB" sz="900" dirty="0">
              <a:solidFill>
                <a:srgbClr val="908270"/>
              </a:solidFill>
              <a:latin typeface="Arial Rounded MT Bold" panose="020F0704030504030204" pitchFamily="34" charset="0"/>
            </a:endParaRPr>
          </a:p>
          <a:p>
            <a:pPr algn="ctr"/>
            <a:r>
              <a:rPr lang="en-GB" sz="1400" b="1" dirty="0">
                <a:solidFill>
                  <a:srgbClr val="908270"/>
                </a:solidFill>
                <a:latin typeface="Arial Rounded MT Bold" panose="020F0704030504030204" pitchFamily="34" charset="0"/>
              </a:rPr>
              <a:t>Wed 13</a:t>
            </a:r>
            <a:r>
              <a:rPr lang="en-GB" sz="1400" b="1" baseline="30000" dirty="0">
                <a:solidFill>
                  <a:srgbClr val="908270"/>
                </a:solidFill>
                <a:latin typeface="Arial Rounded MT Bold" panose="020F0704030504030204" pitchFamily="34" charset="0"/>
              </a:rPr>
              <a:t>th</a:t>
            </a:r>
            <a:r>
              <a:rPr lang="en-GB" sz="1400" b="1" dirty="0">
                <a:solidFill>
                  <a:srgbClr val="908270"/>
                </a:solidFill>
                <a:latin typeface="Arial Rounded MT Bold" panose="020F0704030504030204" pitchFamily="34" charset="0"/>
              </a:rPr>
              <a:t> Dec  </a:t>
            </a:r>
            <a:endParaRPr lang="en-GB" sz="1400" dirty="0">
              <a:solidFill>
                <a:srgbClr val="908270"/>
              </a:solidFill>
              <a:latin typeface="Arial Rounded MT Bold" panose="020F0704030504030204" pitchFamily="34" charset="0"/>
            </a:endParaRPr>
          </a:p>
          <a:p>
            <a:pPr algn="ctr"/>
            <a:r>
              <a:rPr lang="en-GB" sz="1400" dirty="0">
                <a:solidFill>
                  <a:srgbClr val="908270"/>
                </a:solidFill>
                <a:latin typeface="Arial Rounded MT Bold" panose="020F0704030504030204" pitchFamily="34" charset="0"/>
              </a:rPr>
              <a:t>Aladdin</a:t>
            </a:r>
          </a:p>
          <a:p>
            <a:pPr algn="ctr"/>
            <a:r>
              <a:rPr lang="en-GB" sz="1400" dirty="0">
                <a:solidFill>
                  <a:srgbClr val="908270"/>
                </a:solidFill>
                <a:latin typeface="Arial Rounded MT Bold" panose="020F0704030504030204" pitchFamily="34" charset="0"/>
              </a:rPr>
              <a:t>Hackney Empire </a:t>
            </a:r>
          </a:p>
          <a:p>
            <a:pPr algn="ctr"/>
            <a:r>
              <a:rPr lang="en-GB" sz="1200" dirty="0" err="1">
                <a:solidFill>
                  <a:srgbClr val="908270"/>
                </a:solidFill>
                <a:latin typeface="Arial Rounded MT Bold" panose="020F0704030504030204" pitchFamily="34" charset="0"/>
              </a:rPr>
              <a:t>p.m</a:t>
            </a:r>
            <a:r>
              <a:rPr lang="en-GB" sz="1200" dirty="0">
                <a:solidFill>
                  <a:srgbClr val="908270"/>
                </a:solidFill>
                <a:latin typeface="Arial Rounded MT Bold" panose="020F0704030504030204" pitchFamily="34" charset="0"/>
              </a:rPr>
              <a:t> KS2 </a:t>
            </a:r>
          </a:p>
          <a:p>
            <a:pPr algn="ctr"/>
            <a:r>
              <a:rPr lang="en-GB" sz="1200" dirty="0">
                <a:solidFill>
                  <a:srgbClr val="908270"/>
                </a:solidFill>
                <a:latin typeface="Arial Rounded MT Bold" panose="020F0704030504030204" pitchFamily="34" charset="0"/>
              </a:rPr>
              <a:t>NB KS2 will return at </a:t>
            </a:r>
            <a:r>
              <a:rPr lang="en-GB" sz="1200" dirty="0" err="1">
                <a:solidFill>
                  <a:srgbClr val="908270"/>
                </a:solidFill>
                <a:latin typeface="Arial Rounded MT Bold" panose="020F0704030504030204" pitchFamily="34" charset="0"/>
              </a:rPr>
              <a:t>approx</a:t>
            </a:r>
            <a:r>
              <a:rPr lang="en-GB" sz="1200" dirty="0">
                <a:solidFill>
                  <a:srgbClr val="908270"/>
                </a:solidFill>
                <a:latin typeface="Arial Rounded MT Bold" panose="020F0704030504030204" pitchFamily="34" charset="0"/>
              </a:rPr>
              <a:t> 5pm</a:t>
            </a:r>
          </a:p>
        </p:txBody>
      </p:sp>
      <p:sp>
        <p:nvSpPr>
          <p:cNvPr id="16" name="Rounded Rectangle 15"/>
          <p:cNvSpPr/>
          <p:nvPr/>
        </p:nvSpPr>
        <p:spPr>
          <a:xfrm>
            <a:off x="3203848" y="1032861"/>
            <a:ext cx="2664295" cy="4509754"/>
          </a:xfrm>
          <a:prstGeom prst="roundRect">
            <a:avLst>
              <a:gd name="adj" fmla="val 7472"/>
            </a:avLst>
          </a:prstGeom>
          <a:noFill/>
          <a:ln>
            <a:solidFill>
              <a:srgbClr val="1D71B8"/>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a:solidFill>
                  <a:srgbClr val="908270"/>
                </a:solidFill>
                <a:latin typeface="Arial Rounded MT Bold" panose="020F0704030504030204" pitchFamily="34" charset="0"/>
              </a:rPr>
              <a:t>Winter concerts </a:t>
            </a:r>
          </a:p>
          <a:p>
            <a:pPr algn="ctr"/>
            <a:endParaRPr lang="en-GB" sz="900" dirty="0">
              <a:solidFill>
                <a:srgbClr val="908270"/>
              </a:solidFill>
              <a:latin typeface="Arial Rounded MT Bold" panose="020F0704030504030204" pitchFamily="34" charset="0"/>
            </a:endParaRPr>
          </a:p>
          <a:p>
            <a:pPr algn="ctr"/>
            <a:r>
              <a:rPr lang="en-GB" sz="1400" b="1" dirty="0">
                <a:solidFill>
                  <a:srgbClr val="908270"/>
                </a:solidFill>
                <a:latin typeface="Arial Rounded MT Bold" panose="020F0704030504030204" pitchFamily="34" charset="0"/>
              </a:rPr>
              <a:t>Mon 11</a:t>
            </a:r>
            <a:r>
              <a:rPr lang="en-GB" sz="1400" b="1" baseline="30000" dirty="0">
                <a:solidFill>
                  <a:srgbClr val="908270"/>
                </a:solidFill>
                <a:latin typeface="Arial Rounded MT Bold" panose="020F0704030504030204" pitchFamily="34" charset="0"/>
              </a:rPr>
              <a:t>th</a:t>
            </a:r>
            <a:r>
              <a:rPr lang="en-GB" sz="1400" b="1" dirty="0">
                <a:solidFill>
                  <a:srgbClr val="908270"/>
                </a:solidFill>
                <a:latin typeface="Arial Rounded MT Bold" panose="020F0704030504030204" pitchFamily="34" charset="0"/>
              </a:rPr>
              <a:t> Dec  at </a:t>
            </a:r>
            <a:r>
              <a:rPr lang="en-GB" sz="1400" dirty="0">
                <a:solidFill>
                  <a:srgbClr val="908270"/>
                </a:solidFill>
                <a:latin typeface="Arial Rounded MT Bold" panose="020F0704030504030204" pitchFamily="34" charset="0"/>
              </a:rPr>
              <a:t>3pm </a:t>
            </a:r>
          </a:p>
          <a:p>
            <a:pPr algn="ctr"/>
            <a:r>
              <a:rPr lang="en-GB" sz="1400" dirty="0">
                <a:solidFill>
                  <a:srgbClr val="908270"/>
                </a:solidFill>
                <a:latin typeface="Arial Rounded MT Bold" panose="020F0704030504030204" pitchFamily="34" charset="0"/>
              </a:rPr>
              <a:t>Nursery families invited </a:t>
            </a:r>
          </a:p>
          <a:p>
            <a:pPr algn="ctr"/>
            <a:r>
              <a:rPr lang="en-GB" sz="1400" dirty="0">
                <a:solidFill>
                  <a:srgbClr val="908270"/>
                </a:solidFill>
                <a:latin typeface="Arial Rounded MT Bold" panose="020F0704030504030204" pitchFamily="34" charset="0"/>
              </a:rPr>
              <a:t>Christmas sing-along in the Nursery</a:t>
            </a:r>
          </a:p>
          <a:p>
            <a:pPr algn="ctr"/>
            <a:endParaRPr lang="en-GB" sz="900" dirty="0">
              <a:solidFill>
                <a:srgbClr val="908270"/>
              </a:solidFill>
              <a:latin typeface="Arial Rounded MT Bold" panose="020F0704030504030204" pitchFamily="34" charset="0"/>
            </a:endParaRPr>
          </a:p>
          <a:p>
            <a:pPr algn="ctr"/>
            <a:r>
              <a:rPr lang="en-GB" sz="1400" b="1" dirty="0">
                <a:solidFill>
                  <a:srgbClr val="908270"/>
                </a:solidFill>
                <a:latin typeface="Arial Rounded MT Bold" panose="020F0704030504030204" pitchFamily="34" charset="0"/>
              </a:rPr>
              <a:t>Tues 12</a:t>
            </a:r>
            <a:r>
              <a:rPr lang="en-GB" sz="1400" b="1" baseline="30000" dirty="0">
                <a:solidFill>
                  <a:srgbClr val="908270"/>
                </a:solidFill>
                <a:latin typeface="Arial Rounded MT Bold" panose="020F0704030504030204" pitchFamily="34" charset="0"/>
              </a:rPr>
              <a:t>th</a:t>
            </a:r>
            <a:r>
              <a:rPr lang="en-GB" sz="1400" b="1" dirty="0">
                <a:solidFill>
                  <a:srgbClr val="908270"/>
                </a:solidFill>
                <a:latin typeface="Arial Rounded MT Bold" panose="020F0704030504030204" pitchFamily="34" charset="0"/>
              </a:rPr>
              <a:t> Dec at </a:t>
            </a:r>
            <a:r>
              <a:rPr lang="en-GB" sz="1400" dirty="0">
                <a:solidFill>
                  <a:srgbClr val="908270"/>
                </a:solidFill>
                <a:latin typeface="Arial Rounded MT Bold" panose="020F0704030504030204" pitchFamily="34" charset="0"/>
              </a:rPr>
              <a:t>3pm </a:t>
            </a:r>
          </a:p>
          <a:p>
            <a:pPr algn="ctr"/>
            <a:r>
              <a:rPr lang="en-GB" sz="1400" dirty="0">
                <a:solidFill>
                  <a:srgbClr val="908270"/>
                </a:solidFill>
                <a:latin typeface="Arial Rounded MT Bold" panose="020F0704030504030204" pitchFamily="34" charset="0"/>
              </a:rPr>
              <a:t>Under 3s families invited Christmas sing-along in the toddler room.</a:t>
            </a:r>
          </a:p>
          <a:p>
            <a:pPr algn="ctr"/>
            <a:endParaRPr lang="en-GB" sz="900" dirty="0">
              <a:solidFill>
                <a:srgbClr val="908270"/>
              </a:solidFill>
              <a:latin typeface="Arial Rounded MT Bold" panose="020F0704030504030204" pitchFamily="34" charset="0"/>
            </a:endParaRPr>
          </a:p>
          <a:p>
            <a:pPr algn="ctr"/>
            <a:r>
              <a:rPr lang="en-GB" sz="1400" b="1" dirty="0">
                <a:solidFill>
                  <a:srgbClr val="908270"/>
                </a:solidFill>
                <a:latin typeface="Arial Rounded MT Bold" panose="020F0704030504030204" pitchFamily="34" charset="0"/>
              </a:rPr>
              <a:t>Thurs 14</a:t>
            </a:r>
            <a:r>
              <a:rPr lang="en-GB" sz="1400" b="1" baseline="30000" dirty="0">
                <a:solidFill>
                  <a:srgbClr val="908270"/>
                </a:solidFill>
                <a:latin typeface="Arial Rounded MT Bold" panose="020F0704030504030204" pitchFamily="34" charset="0"/>
              </a:rPr>
              <a:t>th</a:t>
            </a:r>
            <a:r>
              <a:rPr lang="en-GB" sz="1400" b="1" dirty="0">
                <a:solidFill>
                  <a:srgbClr val="908270"/>
                </a:solidFill>
                <a:latin typeface="Arial Rounded MT Bold" panose="020F0704030504030204" pitchFamily="34" charset="0"/>
              </a:rPr>
              <a:t> Dec</a:t>
            </a:r>
          </a:p>
          <a:p>
            <a:pPr algn="ctr"/>
            <a:r>
              <a:rPr lang="en-GB" sz="1400" dirty="0">
                <a:solidFill>
                  <a:srgbClr val="908270"/>
                </a:solidFill>
                <a:latin typeface="Arial Rounded MT Bold" panose="020F0704030504030204" pitchFamily="34" charset="0"/>
              </a:rPr>
              <a:t>Winter concerts </a:t>
            </a:r>
          </a:p>
          <a:p>
            <a:pPr algn="ctr"/>
            <a:r>
              <a:rPr lang="en-GB" sz="1400" dirty="0">
                <a:solidFill>
                  <a:srgbClr val="908270"/>
                </a:solidFill>
                <a:latin typeface="Arial Rounded MT Bold" panose="020F0704030504030204" pitchFamily="34" charset="0"/>
              </a:rPr>
              <a:t>Middle Hall </a:t>
            </a:r>
          </a:p>
          <a:p>
            <a:pPr algn="ctr"/>
            <a:r>
              <a:rPr lang="en-GB" sz="1400" dirty="0">
                <a:solidFill>
                  <a:srgbClr val="908270"/>
                </a:solidFill>
                <a:latin typeface="Arial Rounded MT Bold" panose="020F0704030504030204" pitchFamily="34" charset="0"/>
              </a:rPr>
              <a:t>Families invited</a:t>
            </a:r>
          </a:p>
          <a:p>
            <a:pPr algn="ctr"/>
            <a:r>
              <a:rPr lang="en-GB" sz="1400" dirty="0">
                <a:solidFill>
                  <a:srgbClr val="908270"/>
                </a:solidFill>
                <a:latin typeface="Arial Rounded MT Bold" panose="020F0704030504030204" pitchFamily="34" charset="0"/>
              </a:rPr>
              <a:t>9:15am – Reception</a:t>
            </a:r>
          </a:p>
          <a:p>
            <a:pPr algn="ctr"/>
            <a:r>
              <a:rPr lang="en-GB" sz="1400" dirty="0">
                <a:solidFill>
                  <a:srgbClr val="908270"/>
                </a:solidFill>
                <a:latin typeface="Arial Rounded MT Bold" panose="020F0704030504030204" pitchFamily="34" charset="0"/>
              </a:rPr>
              <a:t>1:30pm – Key Stage 1</a:t>
            </a:r>
          </a:p>
          <a:p>
            <a:pPr algn="ctr"/>
            <a:r>
              <a:rPr lang="en-GB" sz="1400" dirty="0">
                <a:solidFill>
                  <a:srgbClr val="908270"/>
                </a:solidFill>
                <a:latin typeface="Arial Rounded MT Bold" panose="020F0704030504030204" pitchFamily="34" charset="0"/>
              </a:rPr>
              <a:t>2:15pm – Lower KS2</a:t>
            </a:r>
          </a:p>
          <a:p>
            <a:pPr algn="ctr"/>
            <a:r>
              <a:rPr lang="en-GB" sz="1400" dirty="0">
                <a:solidFill>
                  <a:srgbClr val="908270"/>
                </a:solidFill>
                <a:latin typeface="Arial Rounded MT Bold" panose="020F0704030504030204" pitchFamily="34" charset="0"/>
              </a:rPr>
              <a:t>3pm – Upper KS2 </a:t>
            </a:r>
          </a:p>
        </p:txBody>
      </p:sp>
      <p:sp>
        <p:nvSpPr>
          <p:cNvPr id="17" name="Rounded Rectangle 16"/>
          <p:cNvSpPr/>
          <p:nvPr/>
        </p:nvSpPr>
        <p:spPr>
          <a:xfrm>
            <a:off x="179511" y="5013176"/>
            <a:ext cx="2952329" cy="1598886"/>
          </a:xfrm>
          <a:prstGeom prst="roundRect">
            <a:avLst>
              <a:gd name="adj" fmla="val 14206"/>
            </a:avLst>
          </a:prstGeom>
          <a:noFill/>
          <a:ln>
            <a:solidFill>
              <a:srgbClr val="951D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908270"/>
                </a:solidFill>
                <a:latin typeface="Arial Rounded MT Bold" panose="020F0704030504030204" pitchFamily="34" charset="0"/>
              </a:rPr>
              <a:t>Cinema Visit</a:t>
            </a:r>
          </a:p>
          <a:p>
            <a:pPr algn="ctr"/>
            <a:endParaRPr lang="en-GB" sz="1050" b="1" dirty="0">
              <a:solidFill>
                <a:srgbClr val="908270"/>
              </a:solidFill>
              <a:latin typeface="Arial Rounded MT Bold" panose="020F0704030504030204" pitchFamily="34" charset="0"/>
            </a:endParaRPr>
          </a:p>
          <a:p>
            <a:pPr algn="ctr"/>
            <a:r>
              <a:rPr lang="en-GB" sz="1400" b="1" dirty="0">
                <a:solidFill>
                  <a:srgbClr val="908270"/>
                </a:solidFill>
                <a:latin typeface="Arial Rounded MT Bold" panose="020F0704030504030204" pitchFamily="34" charset="0"/>
              </a:rPr>
              <a:t>Tues 12</a:t>
            </a:r>
            <a:r>
              <a:rPr lang="en-GB" sz="1400" b="1" baseline="30000" dirty="0">
                <a:solidFill>
                  <a:srgbClr val="908270"/>
                </a:solidFill>
                <a:latin typeface="Arial Rounded MT Bold" panose="020F0704030504030204" pitchFamily="34" charset="0"/>
              </a:rPr>
              <a:t>th</a:t>
            </a:r>
            <a:r>
              <a:rPr lang="en-GB" sz="1400" b="1" dirty="0">
                <a:solidFill>
                  <a:srgbClr val="908270"/>
                </a:solidFill>
                <a:latin typeface="Arial Rounded MT Bold" panose="020F0704030504030204" pitchFamily="34" charset="0"/>
              </a:rPr>
              <a:t> Dec </a:t>
            </a:r>
          </a:p>
          <a:p>
            <a:pPr algn="ctr"/>
            <a:r>
              <a:rPr lang="en-GB" sz="1400" dirty="0">
                <a:solidFill>
                  <a:srgbClr val="908270"/>
                </a:solidFill>
                <a:latin typeface="Arial Rounded MT Bold" panose="020F0704030504030204" pitchFamily="34" charset="0"/>
              </a:rPr>
              <a:t>Reception to year 6 </a:t>
            </a:r>
          </a:p>
          <a:p>
            <a:pPr algn="ctr"/>
            <a:r>
              <a:rPr lang="en-GB" sz="1400" dirty="0">
                <a:solidFill>
                  <a:srgbClr val="908270"/>
                </a:solidFill>
                <a:latin typeface="Arial Rounded MT Bold" panose="020F0704030504030204" pitchFamily="34" charset="0"/>
              </a:rPr>
              <a:t>Holloway Odeon </a:t>
            </a:r>
          </a:p>
          <a:p>
            <a:pPr algn="ctr"/>
            <a:r>
              <a:rPr lang="en-GB" sz="1400" dirty="0">
                <a:solidFill>
                  <a:srgbClr val="908270"/>
                </a:solidFill>
                <a:latin typeface="Arial Rounded MT Bold" panose="020F0704030504030204" pitchFamily="34" charset="0"/>
              </a:rPr>
              <a:t>To see Disney’s ‘Wish’. </a:t>
            </a:r>
          </a:p>
          <a:p>
            <a:pPr algn="ctr"/>
            <a:r>
              <a:rPr lang="en-GB" sz="1400" dirty="0">
                <a:solidFill>
                  <a:srgbClr val="908270"/>
                </a:solidFill>
                <a:latin typeface="Arial Rounded MT Bold" panose="020F0704030504030204" pitchFamily="34" charset="0"/>
                <a:hlinkClick r:id="rId7"/>
              </a:rPr>
              <a:t>watch the trailer</a:t>
            </a:r>
            <a:endParaRPr lang="en-GB" dirty="0">
              <a:solidFill>
                <a:srgbClr val="908270"/>
              </a:solidFill>
            </a:endParaRPr>
          </a:p>
        </p:txBody>
      </p:sp>
      <p:sp>
        <p:nvSpPr>
          <p:cNvPr id="19" name="Rounded Rectangle 18"/>
          <p:cNvSpPr/>
          <p:nvPr/>
        </p:nvSpPr>
        <p:spPr>
          <a:xfrm>
            <a:off x="5976156" y="2348880"/>
            <a:ext cx="2988332" cy="2304256"/>
          </a:xfrm>
          <a:prstGeom prst="roundRect">
            <a:avLst>
              <a:gd name="adj" fmla="val 10668"/>
            </a:avLst>
          </a:prstGeom>
          <a:noFill/>
          <a:ln>
            <a:solidFill>
              <a:srgbClr val="009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dirty="0">
                <a:solidFill>
                  <a:srgbClr val="908270"/>
                </a:solidFill>
                <a:latin typeface="Arial Rounded MT Bold" panose="020F0704030504030204" pitchFamily="34" charset="0"/>
              </a:rPr>
              <a:t>Christmas Dinner </a:t>
            </a:r>
          </a:p>
          <a:p>
            <a:pPr lvl="0" algn="ctr"/>
            <a:r>
              <a:rPr lang="en-GB" dirty="0">
                <a:solidFill>
                  <a:srgbClr val="908270"/>
                </a:solidFill>
                <a:latin typeface="Arial Rounded MT Bold" panose="020F0704030504030204" pitchFamily="34" charset="0"/>
              </a:rPr>
              <a:t>Christmas Jumper Day</a:t>
            </a:r>
          </a:p>
          <a:p>
            <a:pPr lvl="0" algn="ctr"/>
            <a:r>
              <a:rPr lang="en-GB" sz="1400" b="1" dirty="0">
                <a:solidFill>
                  <a:srgbClr val="908270"/>
                </a:solidFill>
                <a:latin typeface="Arial Rounded MT Bold" panose="020F0704030504030204" pitchFamily="34" charset="0"/>
              </a:rPr>
              <a:t>Fri 15</a:t>
            </a:r>
            <a:r>
              <a:rPr lang="en-GB" sz="1400" b="1" baseline="30000" dirty="0">
                <a:solidFill>
                  <a:srgbClr val="908270"/>
                </a:solidFill>
                <a:latin typeface="Arial Rounded MT Bold" panose="020F0704030504030204" pitchFamily="34" charset="0"/>
              </a:rPr>
              <a:t>th</a:t>
            </a:r>
            <a:r>
              <a:rPr lang="en-GB" sz="1400" b="1" dirty="0">
                <a:solidFill>
                  <a:srgbClr val="908270"/>
                </a:solidFill>
                <a:latin typeface="Arial Rounded MT Bold" panose="020F0704030504030204" pitchFamily="34" charset="0"/>
              </a:rPr>
              <a:t> Dec </a:t>
            </a:r>
            <a:endParaRPr lang="en-GB" sz="1400" dirty="0">
              <a:solidFill>
                <a:srgbClr val="908270"/>
              </a:solidFill>
              <a:latin typeface="Arial Rounded MT Bold" panose="020F0704030504030204" pitchFamily="34" charset="0"/>
            </a:endParaRPr>
          </a:p>
          <a:p>
            <a:pPr algn="ctr"/>
            <a:r>
              <a:rPr lang="en-GB" sz="1400" dirty="0">
                <a:solidFill>
                  <a:srgbClr val="908270"/>
                </a:solidFill>
                <a:latin typeface="Arial Rounded MT Bold" panose="020F0704030504030204" pitchFamily="34" charset="0"/>
              </a:rPr>
              <a:t>Children will enjoy a traditional Christmas dinner at lunch time, wearing Christmas jumpers and pulling Christmas crackers!</a:t>
            </a:r>
          </a:p>
          <a:p>
            <a:pPr algn="ctr"/>
            <a:endParaRPr lang="en-GB" sz="1400" dirty="0">
              <a:solidFill>
                <a:srgbClr val="908270"/>
              </a:solidFill>
              <a:latin typeface="Arial Rounded MT Bold" panose="020F0704030504030204" pitchFamily="34" charset="0"/>
            </a:endParaRPr>
          </a:p>
        </p:txBody>
      </p:sp>
      <p:sp>
        <p:nvSpPr>
          <p:cNvPr id="20" name="Rounded Rectangle 19"/>
          <p:cNvSpPr/>
          <p:nvPr/>
        </p:nvSpPr>
        <p:spPr>
          <a:xfrm>
            <a:off x="5976156" y="4797152"/>
            <a:ext cx="2988332" cy="1811974"/>
          </a:xfrm>
          <a:prstGeom prst="roundRect">
            <a:avLst>
              <a:gd name="adj" fmla="val 9270"/>
            </a:avLst>
          </a:prstGeom>
          <a:noFill/>
          <a:ln>
            <a:solidFill>
              <a:srgbClr val="E4348B"/>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a:solidFill>
                  <a:srgbClr val="908270"/>
                </a:solidFill>
                <a:latin typeface="Arial Rounded MT Bold" panose="020F0704030504030204" pitchFamily="34" charset="0"/>
              </a:rPr>
              <a:t>Winter Fair</a:t>
            </a:r>
          </a:p>
          <a:p>
            <a:pPr algn="ctr"/>
            <a:r>
              <a:rPr lang="en-GB" sz="1600" b="1" dirty="0">
                <a:solidFill>
                  <a:srgbClr val="908270"/>
                </a:solidFill>
                <a:latin typeface="Arial Rounded MT Bold" panose="020F0704030504030204" pitchFamily="34" charset="0"/>
              </a:rPr>
              <a:t>Tues 19</a:t>
            </a:r>
            <a:r>
              <a:rPr lang="en-GB" sz="1600" b="1" baseline="30000" dirty="0">
                <a:solidFill>
                  <a:srgbClr val="908270"/>
                </a:solidFill>
                <a:latin typeface="Arial Rounded MT Bold" panose="020F0704030504030204" pitchFamily="34" charset="0"/>
              </a:rPr>
              <a:t>th</a:t>
            </a:r>
            <a:r>
              <a:rPr lang="en-GB" sz="1600" b="1" dirty="0">
                <a:solidFill>
                  <a:srgbClr val="908270"/>
                </a:solidFill>
                <a:latin typeface="Arial Rounded MT Bold" panose="020F0704030504030204" pitchFamily="34" charset="0"/>
              </a:rPr>
              <a:t> Dec</a:t>
            </a:r>
            <a:r>
              <a:rPr lang="en-GB" sz="1600" dirty="0">
                <a:solidFill>
                  <a:srgbClr val="908270"/>
                </a:solidFill>
                <a:latin typeface="Arial Rounded MT Bold" panose="020F0704030504030204" pitchFamily="34" charset="0"/>
              </a:rPr>
              <a:t> </a:t>
            </a:r>
          </a:p>
          <a:p>
            <a:pPr algn="ctr"/>
            <a:r>
              <a:rPr lang="en-GB" sz="1600" dirty="0">
                <a:solidFill>
                  <a:srgbClr val="908270"/>
                </a:solidFill>
                <a:latin typeface="Arial Rounded MT Bold" panose="020F0704030504030204" pitchFamily="34" charset="0"/>
              </a:rPr>
              <a:t>3:30-5pm </a:t>
            </a:r>
          </a:p>
          <a:p>
            <a:pPr algn="ctr"/>
            <a:r>
              <a:rPr lang="en-GB" sz="1600" dirty="0">
                <a:solidFill>
                  <a:srgbClr val="908270"/>
                </a:solidFill>
                <a:latin typeface="Arial Rounded MT Bold" panose="020F0704030504030204" pitchFamily="34" charset="0"/>
              </a:rPr>
              <a:t>see p3 and 4 for more details about how you can support this event to be successful </a:t>
            </a:r>
            <a:endParaRPr lang="en-GB" sz="1600" dirty="0">
              <a:solidFill>
                <a:srgbClr val="908270"/>
              </a:solidFill>
            </a:endParaRPr>
          </a:p>
        </p:txBody>
      </p:sp>
      <p:pic>
        <p:nvPicPr>
          <p:cNvPr id="2050" name="Picture 2" descr="C:\Users\cbaverstock2.206\AppData\Local\Microsoft\Windows\INetCache\IE\7KQHCBH6\isolated_red_cracker[1].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9691" t="26725" r="7737" b="39694"/>
          <a:stretch/>
        </p:blipFill>
        <p:spPr bwMode="auto">
          <a:xfrm>
            <a:off x="6889844" y="4310454"/>
            <a:ext cx="1160956" cy="31607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244408" y="4114767"/>
            <a:ext cx="493374" cy="46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descr="C:\Users\cbaverstock2.206\AppData\Local\Microsoft\Windows\INetCache\IE\Y6A3WHD2\melody-297358_960_720[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275856" y="3554798"/>
            <a:ext cx="410846" cy="40466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976156" y="1064015"/>
            <a:ext cx="2074644" cy="1200329"/>
          </a:xfrm>
          <a:prstGeom prst="rect">
            <a:avLst/>
          </a:prstGeom>
        </p:spPr>
        <p:txBody>
          <a:bodyPr wrap="square">
            <a:spAutoFit/>
          </a:bodyPr>
          <a:lstStyle/>
          <a:p>
            <a:pPr algn="ctr"/>
            <a:r>
              <a:rPr lang="en-GB" sz="3600" dirty="0">
                <a:solidFill>
                  <a:srgbClr val="908270"/>
                </a:solidFill>
                <a:latin typeface="Arial Rounded MT Bold" panose="020F0704030504030204" pitchFamily="34" charset="0"/>
              </a:rPr>
              <a:t>Winter fun!</a:t>
            </a:r>
          </a:p>
        </p:txBody>
      </p:sp>
      <p:pic>
        <p:nvPicPr>
          <p:cNvPr id="2059"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53480" y="3770659"/>
            <a:ext cx="414337" cy="40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0" name="Picture 12" descr="C:\Users\cbaverstock2.206\AppData\Local\Microsoft\Windows\INetCache\IE\7KQHCBH6\roast-turkey-chicken-dinner-plate-traditional-thanksgiving-vector-clip-art-illustration-simple-cartoon-style-isolated-133279135[1].jpg"/>
          <p:cNvPicPr>
            <a:picLocks noChangeAspect="1" noChangeArrowheads="1"/>
          </p:cNvPicPr>
          <p:nvPr/>
        </p:nvPicPr>
        <p:blipFill rotWithShape="1">
          <a:blip r:embed="rId12">
            <a:extLst>
              <a:ext uri="{28A0092B-C50C-407E-A947-70E740481C1C}">
                <a14:useLocalDpi xmlns:a14="http://schemas.microsoft.com/office/drawing/2010/main" val="0"/>
              </a:ext>
            </a:extLst>
          </a:blip>
          <a:srcRect l="10930" t="10969" r="8140" b="12325"/>
          <a:stretch/>
        </p:blipFill>
        <p:spPr bwMode="auto">
          <a:xfrm>
            <a:off x="6156176" y="4078466"/>
            <a:ext cx="532293" cy="504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802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204091" y="1034281"/>
            <a:ext cx="8784976" cy="5652080"/>
          </a:xfrm>
          <a:prstGeom prst="roundRect">
            <a:avLst>
              <a:gd name="adj" fmla="val 2310"/>
            </a:avLst>
          </a:prstGeom>
          <a:noFill/>
          <a:ln>
            <a:solidFill>
              <a:srgbClr val="E4348B"/>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GB" sz="1000" dirty="0">
              <a:solidFill>
                <a:srgbClr val="908270"/>
              </a:solidFill>
              <a:latin typeface="Arial Rounded MT Bold" panose="020F0704030504030204" pitchFamily="34" charset="0"/>
            </a:endParaRPr>
          </a:p>
          <a:p>
            <a:pPr algn="ctr"/>
            <a:endParaRPr lang="en-GB" sz="1000" dirty="0">
              <a:solidFill>
                <a:srgbClr val="908270"/>
              </a:solidFill>
              <a:latin typeface="Arial Rounded MT Bold" panose="020F0704030504030204" pitchFamily="34" charset="0"/>
            </a:endParaRPr>
          </a:p>
          <a:p>
            <a:pPr algn="ctr"/>
            <a:endParaRPr lang="en-GB" sz="1000" dirty="0">
              <a:solidFill>
                <a:srgbClr val="908270"/>
              </a:solidFill>
              <a:latin typeface="Arial Rounded MT Bold" panose="020F0704030504030204" pitchFamily="34" charset="0"/>
            </a:endParaRPr>
          </a:p>
          <a:p>
            <a:pPr algn="ctr"/>
            <a:endParaRPr lang="en-GB" sz="1600" dirty="0">
              <a:solidFill>
                <a:srgbClr val="908270"/>
              </a:solidFill>
              <a:latin typeface="Arial Rounded MT Bold" panose="020F0704030504030204" pitchFamily="34" charset="0"/>
            </a:endParaRPr>
          </a:p>
          <a:p>
            <a:pPr algn="ctr"/>
            <a:endParaRPr lang="en-GB" sz="1600" dirty="0">
              <a:solidFill>
                <a:srgbClr val="908270"/>
              </a:solidFill>
              <a:latin typeface="Arial Rounded MT Bold" panose="020F0704030504030204" pitchFamily="34" charset="0"/>
            </a:endParaRPr>
          </a:p>
          <a:p>
            <a:pPr algn="ctr"/>
            <a:r>
              <a:rPr lang="en-GB" dirty="0">
                <a:solidFill>
                  <a:srgbClr val="009B00"/>
                </a:solidFill>
                <a:latin typeface="Arial Rounded MT Bold" panose="020F0704030504030204" pitchFamily="34" charset="0"/>
              </a:rPr>
              <a:t>How can you support this event to be successful?</a:t>
            </a:r>
          </a:p>
          <a:p>
            <a:pPr algn="ctr"/>
            <a:endParaRPr lang="en-GB" sz="700" dirty="0">
              <a:solidFill>
                <a:srgbClr val="908270"/>
              </a:solidFill>
              <a:latin typeface="Arial Rounded MT Bold" panose="020F0704030504030204" pitchFamily="34" charset="0"/>
            </a:endParaRPr>
          </a:p>
          <a:p>
            <a:pPr algn="ctr"/>
            <a:r>
              <a:rPr lang="en-GB" sz="1600" i="1" dirty="0">
                <a:solidFill>
                  <a:srgbClr val="908270"/>
                </a:solidFill>
                <a:latin typeface="Arial Rounded MT Bold" panose="020F0704030504030204" pitchFamily="34" charset="0"/>
              </a:rPr>
              <a:t>From Tuesday 5</a:t>
            </a:r>
            <a:r>
              <a:rPr lang="en-GB" sz="1600" i="1" baseline="30000" dirty="0">
                <a:solidFill>
                  <a:srgbClr val="908270"/>
                </a:solidFill>
                <a:latin typeface="Arial Rounded MT Bold" panose="020F0704030504030204" pitchFamily="34" charset="0"/>
              </a:rPr>
              <a:t>th</a:t>
            </a:r>
            <a:r>
              <a:rPr lang="en-GB" sz="1600" i="1" dirty="0">
                <a:solidFill>
                  <a:srgbClr val="908270"/>
                </a:solidFill>
                <a:latin typeface="Arial Rounded MT Bold" panose="020F0704030504030204" pitchFamily="34" charset="0"/>
              </a:rPr>
              <a:t> December…</a:t>
            </a:r>
          </a:p>
          <a:p>
            <a:pPr algn="ctr"/>
            <a:r>
              <a:rPr lang="en-GB" sz="1600" dirty="0">
                <a:solidFill>
                  <a:srgbClr val="009B00"/>
                </a:solidFill>
                <a:latin typeface="Arial Rounded MT Bold" panose="020F0704030504030204" pitchFamily="34" charset="0"/>
              </a:rPr>
              <a:t>Raffle tickets </a:t>
            </a:r>
            <a:r>
              <a:rPr lang="en-GB" sz="1600" dirty="0">
                <a:solidFill>
                  <a:srgbClr val="908270"/>
                </a:solidFill>
                <a:latin typeface="Arial Rounded MT Bold" panose="020F0704030504030204" pitchFamily="34" charset="0"/>
              </a:rPr>
              <a:t>will be on sale in the playground</a:t>
            </a:r>
            <a:endParaRPr lang="en-GB" sz="1600" dirty="0">
              <a:solidFill>
                <a:srgbClr val="FF0000"/>
              </a:solidFill>
              <a:latin typeface="Arial Rounded MT Bold" panose="020F0704030504030204" pitchFamily="34" charset="0"/>
            </a:endParaRPr>
          </a:p>
          <a:p>
            <a:pPr algn="ctr"/>
            <a:endParaRPr lang="en-GB" sz="800" dirty="0">
              <a:solidFill>
                <a:srgbClr val="908270"/>
              </a:solidFill>
              <a:latin typeface="Arial Rounded MT Bold" panose="020F0704030504030204" pitchFamily="34" charset="0"/>
            </a:endParaRPr>
          </a:p>
          <a:p>
            <a:pPr algn="ctr"/>
            <a:endParaRPr lang="en-GB" sz="800" dirty="0">
              <a:solidFill>
                <a:srgbClr val="908270"/>
              </a:solidFill>
              <a:latin typeface="Arial Rounded MT Bold" panose="020F0704030504030204" pitchFamily="34" charset="0"/>
            </a:endParaRPr>
          </a:p>
          <a:p>
            <a:pPr algn="ctr"/>
            <a:r>
              <a:rPr lang="en-GB" sz="1600" i="1" dirty="0">
                <a:solidFill>
                  <a:srgbClr val="908270"/>
                </a:solidFill>
                <a:latin typeface="Arial Rounded MT Bold" panose="020F0704030504030204" pitchFamily="34" charset="0"/>
              </a:rPr>
              <a:t>From Monday 11</a:t>
            </a:r>
            <a:r>
              <a:rPr lang="en-GB" sz="1600" i="1" baseline="30000" dirty="0">
                <a:solidFill>
                  <a:srgbClr val="908270"/>
                </a:solidFill>
                <a:latin typeface="Arial Rounded MT Bold" panose="020F0704030504030204" pitchFamily="34" charset="0"/>
              </a:rPr>
              <a:t>th</a:t>
            </a:r>
            <a:r>
              <a:rPr lang="en-GB" sz="1600" i="1" dirty="0">
                <a:solidFill>
                  <a:srgbClr val="908270"/>
                </a:solidFill>
                <a:latin typeface="Arial Rounded MT Bold" panose="020F0704030504030204" pitchFamily="34" charset="0"/>
              </a:rPr>
              <a:t> December</a:t>
            </a:r>
            <a:r>
              <a:rPr lang="en-GB" sz="1600" dirty="0">
                <a:solidFill>
                  <a:srgbClr val="908270"/>
                </a:solidFill>
                <a:latin typeface="Arial Rounded MT Bold" panose="020F0704030504030204" pitchFamily="34" charset="0"/>
              </a:rPr>
              <a:t>…</a:t>
            </a:r>
          </a:p>
          <a:p>
            <a:pPr algn="ctr"/>
            <a:r>
              <a:rPr lang="en-GB" sz="1600" dirty="0">
                <a:solidFill>
                  <a:srgbClr val="908270"/>
                </a:solidFill>
                <a:latin typeface="Arial Rounded MT Bold" panose="020F0704030504030204" pitchFamily="34" charset="0"/>
              </a:rPr>
              <a:t>Please bring contributions: </a:t>
            </a:r>
          </a:p>
          <a:p>
            <a:pPr marL="285750" indent="-285750" algn="ctr">
              <a:buFont typeface="Arial" panose="020B0604020202020204" pitchFamily="34" charset="0"/>
              <a:buChar char="•"/>
            </a:pPr>
            <a:r>
              <a:rPr lang="en-GB" sz="1600" dirty="0">
                <a:solidFill>
                  <a:srgbClr val="009B00"/>
                </a:solidFill>
                <a:latin typeface="Arial Rounded MT Bold" panose="020F0704030504030204" pitchFamily="34" charset="0"/>
              </a:rPr>
              <a:t>Donate Tombola Prizes </a:t>
            </a:r>
            <a:r>
              <a:rPr lang="en-GB" sz="1600" dirty="0">
                <a:solidFill>
                  <a:srgbClr val="908270"/>
                </a:solidFill>
                <a:latin typeface="Arial Rounded MT Bold" panose="020F0704030504030204" pitchFamily="34" charset="0"/>
              </a:rPr>
              <a:t>– to the boxes in the playground</a:t>
            </a:r>
          </a:p>
          <a:p>
            <a:pPr marL="285750" indent="-285750" algn="ctr">
              <a:buFont typeface="Arial" panose="020B0604020202020204" pitchFamily="34" charset="0"/>
              <a:buChar char="•"/>
            </a:pPr>
            <a:r>
              <a:rPr lang="en-GB" sz="1600" dirty="0">
                <a:solidFill>
                  <a:srgbClr val="009B00"/>
                </a:solidFill>
                <a:latin typeface="Arial Rounded MT Bold" panose="020F0704030504030204" pitchFamily="34" charset="0"/>
              </a:rPr>
              <a:t>Donate unwanted gifts for the gift stall </a:t>
            </a:r>
            <a:r>
              <a:rPr lang="en-GB" sz="1600" dirty="0">
                <a:solidFill>
                  <a:srgbClr val="908270"/>
                </a:solidFill>
                <a:latin typeface="Arial Rounded MT Bold" panose="020F0704030504030204" pitchFamily="34" charset="0"/>
              </a:rPr>
              <a:t>– to the boxes in the playground</a:t>
            </a:r>
          </a:p>
          <a:p>
            <a:pPr marL="285750" indent="-285750" algn="ctr">
              <a:buFont typeface="Arial" panose="020B0604020202020204" pitchFamily="34" charset="0"/>
              <a:buChar char="•"/>
            </a:pPr>
            <a:r>
              <a:rPr lang="en-GB" sz="1600" dirty="0">
                <a:solidFill>
                  <a:srgbClr val="009B00"/>
                </a:solidFill>
                <a:latin typeface="Arial Rounded MT Bold" panose="020F0704030504030204" pitchFamily="34" charset="0"/>
              </a:rPr>
              <a:t>Donate Raffle Prizes </a:t>
            </a:r>
            <a:r>
              <a:rPr lang="en-GB" sz="1600" dirty="0">
                <a:solidFill>
                  <a:srgbClr val="908270"/>
                </a:solidFill>
                <a:latin typeface="Arial Rounded MT Bold" panose="020F0704030504030204" pitchFamily="34" charset="0"/>
              </a:rPr>
              <a:t>– to playground boxes or directly to the parent volunteers</a:t>
            </a:r>
          </a:p>
          <a:p>
            <a:pPr marL="285750" indent="-285750" algn="ctr">
              <a:buFont typeface="Arial" panose="020B0604020202020204" pitchFamily="34" charset="0"/>
              <a:buChar char="•"/>
            </a:pPr>
            <a:r>
              <a:rPr lang="en-GB" sz="1600" dirty="0">
                <a:solidFill>
                  <a:srgbClr val="009B00"/>
                </a:solidFill>
                <a:latin typeface="Arial Rounded MT Bold" panose="020F0704030504030204" pitchFamily="34" charset="0"/>
              </a:rPr>
              <a:t>Contribute to the class hamper </a:t>
            </a:r>
            <a:r>
              <a:rPr lang="en-GB" sz="1600" dirty="0">
                <a:solidFill>
                  <a:srgbClr val="908270"/>
                </a:solidFill>
                <a:latin typeface="Arial Rounded MT Bold" panose="020F0704030504030204" pitchFamily="34" charset="0"/>
              </a:rPr>
              <a:t>– items can be taken to class</a:t>
            </a:r>
          </a:p>
          <a:p>
            <a:pPr algn="ctr"/>
            <a:endParaRPr lang="en-GB" sz="400" dirty="0">
              <a:solidFill>
                <a:srgbClr val="908270"/>
              </a:solidFill>
              <a:latin typeface="Arial Rounded MT Bold" panose="020F0704030504030204" pitchFamily="34" charset="0"/>
            </a:endParaRPr>
          </a:p>
          <a:p>
            <a:pPr algn="ctr"/>
            <a:endParaRPr lang="en-GB" sz="400" dirty="0">
              <a:solidFill>
                <a:srgbClr val="908270"/>
              </a:solidFill>
              <a:latin typeface="Arial Rounded MT Bold" panose="020F0704030504030204" pitchFamily="34" charset="0"/>
            </a:endParaRPr>
          </a:p>
          <a:p>
            <a:pPr algn="ctr"/>
            <a:endParaRPr lang="en-GB" sz="400" dirty="0">
              <a:solidFill>
                <a:srgbClr val="908270"/>
              </a:solidFill>
              <a:latin typeface="Arial Rounded MT Bold" panose="020F0704030504030204" pitchFamily="34" charset="0"/>
            </a:endParaRPr>
          </a:p>
          <a:p>
            <a:pPr algn="ctr"/>
            <a:endParaRPr lang="en-GB" sz="400" dirty="0">
              <a:solidFill>
                <a:srgbClr val="908270"/>
              </a:solidFill>
              <a:latin typeface="Arial Rounded MT Bold" panose="020F0704030504030204" pitchFamily="34" charset="0"/>
            </a:endParaRPr>
          </a:p>
          <a:p>
            <a:pPr algn="ctr"/>
            <a:r>
              <a:rPr lang="en-GB" sz="1600" i="1" dirty="0">
                <a:solidFill>
                  <a:srgbClr val="908270"/>
                </a:solidFill>
                <a:latin typeface="Arial Rounded MT Bold" panose="020F0704030504030204" pitchFamily="34" charset="0"/>
              </a:rPr>
              <a:t>On the day – Tuesday 19</a:t>
            </a:r>
            <a:r>
              <a:rPr lang="en-GB" sz="1600" i="1" baseline="30000" dirty="0">
                <a:solidFill>
                  <a:srgbClr val="908270"/>
                </a:solidFill>
                <a:latin typeface="Arial Rounded MT Bold" panose="020F0704030504030204" pitchFamily="34" charset="0"/>
              </a:rPr>
              <a:t>th</a:t>
            </a:r>
            <a:r>
              <a:rPr lang="en-GB" sz="1600" i="1" dirty="0">
                <a:solidFill>
                  <a:srgbClr val="908270"/>
                </a:solidFill>
                <a:latin typeface="Arial Rounded MT Bold" panose="020F0704030504030204" pitchFamily="34" charset="0"/>
              </a:rPr>
              <a:t> December…</a:t>
            </a:r>
          </a:p>
          <a:p>
            <a:pPr marL="285750" indent="-285750" algn="ctr">
              <a:buFont typeface="Arial" panose="020B0604020202020204" pitchFamily="34" charset="0"/>
              <a:buChar char="•"/>
            </a:pPr>
            <a:r>
              <a:rPr lang="en-GB" sz="1600" dirty="0">
                <a:solidFill>
                  <a:srgbClr val="009B00"/>
                </a:solidFill>
                <a:latin typeface="Arial Rounded MT Bold" panose="020F0704030504030204" pitchFamily="34" charset="0"/>
              </a:rPr>
              <a:t>Donate cakes </a:t>
            </a:r>
            <a:r>
              <a:rPr lang="en-GB" sz="1600" dirty="0">
                <a:solidFill>
                  <a:srgbClr val="908270"/>
                </a:solidFill>
                <a:latin typeface="Arial Rounded MT Bold" panose="020F0704030504030204" pitchFamily="34" charset="0"/>
              </a:rPr>
              <a:t>for the cake stall</a:t>
            </a:r>
          </a:p>
          <a:p>
            <a:pPr marL="285750" indent="-285750" algn="ctr">
              <a:buFont typeface="Arial" panose="020B0604020202020204" pitchFamily="34" charset="0"/>
              <a:buChar char="•"/>
            </a:pPr>
            <a:r>
              <a:rPr lang="en-GB" sz="1600" dirty="0">
                <a:solidFill>
                  <a:srgbClr val="009B00"/>
                </a:solidFill>
                <a:latin typeface="Arial Rounded MT Bold" panose="020F0704030504030204" pitchFamily="34" charset="0"/>
              </a:rPr>
              <a:t>Come along and join in the fun!</a:t>
            </a:r>
            <a:endParaRPr lang="en-GB" sz="1600" dirty="0">
              <a:solidFill>
                <a:srgbClr val="009B00"/>
              </a:solidFill>
            </a:endParaRPr>
          </a:p>
        </p:txBody>
      </p:sp>
      <p:pic>
        <p:nvPicPr>
          <p:cNvPr id="21" name="0B2F2334-5F09-4A72-92C1-07203C4260DD" descr="EB53DFA0-F9F9-4B91-ABFB-3D82AEFAABC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138" y="260648"/>
            <a:ext cx="1259632" cy="756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p:cNvSpPr txBox="1"/>
          <p:nvPr/>
        </p:nvSpPr>
        <p:spPr>
          <a:xfrm>
            <a:off x="1979712" y="167202"/>
            <a:ext cx="7992888" cy="646331"/>
          </a:xfrm>
          <a:prstGeom prst="rect">
            <a:avLst/>
          </a:prstGeom>
          <a:noFill/>
        </p:spPr>
        <p:txBody>
          <a:bodyPr wrap="square" rtlCol="0">
            <a:spAutoFit/>
          </a:bodyPr>
          <a:lstStyle/>
          <a:p>
            <a:r>
              <a:rPr lang="en-GB" sz="3600" b="1" dirty="0">
                <a:solidFill>
                  <a:prstClr val="white"/>
                </a:solidFill>
                <a:latin typeface="Comic Sans MS" panose="030F0702030302020204" pitchFamily="66" charset="0"/>
              </a:rPr>
              <a:t>Newsletter  </a:t>
            </a:r>
            <a:r>
              <a:rPr lang="en-GB" sz="2000" b="1" dirty="0">
                <a:solidFill>
                  <a:prstClr val="white"/>
                </a:solidFill>
                <a:latin typeface="Comic Sans MS" panose="030F0702030302020204" pitchFamily="66" charset="0"/>
              </a:rPr>
              <a:t>15</a:t>
            </a:r>
            <a:r>
              <a:rPr lang="en-GB" sz="2000" b="1" baseline="30000" dirty="0">
                <a:solidFill>
                  <a:prstClr val="white"/>
                </a:solidFill>
                <a:latin typeface="Comic Sans MS" panose="030F0702030302020204" pitchFamily="66" charset="0"/>
              </a:rPr>
              <a:t>th</a:t>
            </a:r>
            <a:r>
              <a:rPr lang="en-GB" sz="2000" b="1" dirty="0">
                <a:solidFill>
                  <a:prstClr val="white"/>
                </a:solidFill>
                <a:latin typeface="Comic Sans MS" panose="030F0702030302020204" pitchFamily="66" charset="0"/>
              </a:rPr>
              <a:t> September 2017</a:t>
            </a:r>
          </a:p>
        </p:txBody>
      </p:sp>
      <p:sp>
        <p:nvSpPr>
          <p:cNvPr id="5" name="Rectangle 4"/>
          <p:cNvSpPr/>
          <p:nvPr/>
        </p:nvSpPr>
        <p:spPr>
          <a:xfrm>
            <a:off x="59446" y="112048"/>
            <a:ext cx="8977050" cy="6629320"/>
          </a:xfrm>
          <a:prstGeom prst="rect">
            <a:avLst/>
          </a:prstGeom>
          <a:noFill/>
          <a:ln w="76200">
            <a:solidFill>
              <a:srgbClr val="9082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 name="Rectangle 5"/>
          <p:cNvSpPr/>
          <p:nvPr/>
        </p:nvSpPr>
        <p:spPr>
          <a:xfrm>
            <a:off x="64800" y="55981"/>
            <a:ext cx="8971696" cy="905232"/>
          </a:xfrm>
          <a:prstGeom prst="rect">
            <a:avLst/>
          </a:prstGeom>
          <a:solidFill>
            <a:srgbClr val="908270"/>
          </a:solidFill>
          <a:ln>
            <a:solidFill>
              <a:srgbClr val="9082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27" name="0B2F2334-5F09-4A72-92C1-07203C4260DD" descr="EB53DFA0-F9F9-4B91-ABFB-3D82AEFAABC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9" y="158214"/>
            <a:ext cx="1259632" cy="756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2771802" y="228753"/>
            <a:ext cx="6097498" cy="461665"/>
          </a:xfrm>
          <a:prstGeom prst="rect">
            <a:avLst/>
          </a:prstGeom>
          <a:noFill/>
        </p:spPr>
        <p:txBody>
          <a:bodyPr wrap="square" rtlCol="0">
            <a:spAutoFit/>
          </a:bodyPr>
          <a:lstStyle/>
          <a:p>
            <a:pPr algn="r"/>
            <a:r>
              <a:rPr lang="en-GB" sz="2400" b="1" dirty="0">
                <a:solidFill>
                  <a:prstClr val="white"/>
                </a:solidFill>
                <a:latin typeface="Comic Sans MS" panose="030F0702030302020204" pitchFamily="66" charset="0"/>
              </a:rPr>
              <a:t>Friday 1</a:t>
            </a:r>
            <a:r>
              <a:rPr lang="en-GB" sz="2400" b="1" baseline="30000" dirty="0">
                <a:solidFill>
                  <a:prstClr val="white"/>
                </a:solidFill>
                <a:latin typeface="Comic Sans MS" panose="030F0702030302020204" pitchFamily="66" charset="0"/>
              </a:rPr>
              <a:t>st</a:t>
            </a:r>
            <a:r>
              <a:rPr lang="en-GB" sz="2400" b="1" dirty="0">
                <a:solidFill>
                  <a:prstClr val="white"/>
                </a:solidFill>
                <a:latin typeface="Comic Sans MS" panose="030F0702030302020204" pitchFamily="66" charset="0"/>
              </a:rPr>
              <a:t> December</a:t>
            </a:r>
          </a:p>
        </p:txBody>
      </p:sp>
      <p:pic>
        <p:nvPicPr>
          <p:cNvPr id="1026" name="Picture 2" descr="C:\Users\cbaverstock2.206\AppData\Local\Microsoft\Windows\INetCache\IE\7KQHCBH6\nicubunu-Christmas-Tre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6336" y="2596696"/>
            <a:ext cx="1172055" cy="1455777"/>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cbaverstock2.206\AppData\Local\Microsoft\Windows\INetCache\IE\7KQHCBH6\5221106861_9f1b0ccf72_z[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910" t="5790" r="10030"/>
          <a:stretch/>
        </p:blipFill>
        <p:spPr bwMode="auto">
          <a:xfrm>
            <a:off x="277812" y="1116713"/>
            <a:ext cx="868031" cy="1046613"/>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1536508" y="112047"/>
            <a:ext cx="4034425" cy="1062253"/>
            <a:chOff x="1536508" y="112047"/>
            <a:chExt cx="4034425" cy="1062253"/>
          </a:xfrm>
        </p:grpSpPr>
        <p:pic>
          <p:nvPicPr>
            <p:cNvPr id="1030" name="Picture 6" descr="C:\Users\cbaverstock2.206\AppData\Local\Microsoft\Windows\INetCache\IE\WUFGTI7S\5-2-christmas-lights-png-images[1].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20655"/>
            <a:stretch/>
          </p:blipFill>
          <p:spPr bwMode="auto">
            <a:xfrm>
              <a:off x="1536508" y="112047"/>
              <a:ext cx="2437724" cy="10121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C:\Users\cbaverstock2.206\AppData\Local\Microsoft\Windows\INetCache\IE\WUFGTI7S\5-2-christmas-lights-png-images[1].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8029" r="1"/>
            <a:stretch/>
          </p:blipFill>
          <p:spPr bwMode="auto">
            <a:xfrm>
              <a:off x="3974232" y="206536"/>
              <a:ext cx="1596701" cy="967764"/>
            </a:xfrm>
            <a:prstGeom prst="rect">
              <a:avLst/>
            </a:prstGeom>
            <a:noFill/>
            <a:extLst>
              <a:ext uri="{909E8E84-426E-40DD-AFC4-6F175D3DCCD1}">
                <a14:hiddenFill xmlns:a14="http://schemas.microsoft.com/office/drawing/2010/main">
                  <a:solidFill>
                    <a:srgbClr val="FFFFFF"/>
                  </a:solidFill>
                </a14:hiddenFill>
              </a:ext>
            </a:extLst>
          </p:spPr>
        </p:pic>
      </p:grpSp>
      <p:pic>
        <p:nvPicPr>
          <p:cNvPr id="1032" name="Picture 8" descr="C:\Users\cbaverstock2.206\AppData\Local\Microsoft\Windows\INetCache\IE\7KQHCBH6\santa_claus_PNG9975[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78261" y="4941168"/>
            <a:ext cx="1380255" cy="158452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cbaverstock2.206\AppData\Local\Microsoft\Windows\INetCache\IE\7KQHCBH6\christmas-1294201_960_720[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3529" y="3244133"/>
            <a:ext cx="958993" cy="904947"/>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296184" y="5315886"/>
            <a:ext cx="1809164" cy="1291808"/>
            <a:chOff x="172793" y="5287516"/>
            <a:chExt cx="1809164" cy="1291808"/>
          </a:xfrm>
        </p:grpSpPr>
        <p:pic>
          <p:nvPicPr>
            <p:cNvPr id="1035" name="Picture 11"/>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5418" b="12130"/>
            <a:stretch/>
          </p:blipFill>
          <p:spPr bwMode="auto">
            <a:xfrm>
              <a:off x="172793" y="5698147"/>
              <a:ext cx="849660" cy="881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346922" y="5629390"/>
              <a:ext cx="501402" cy="231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6"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7425" y="5660136"/>
              <a:ext cx="500063" cy="607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2836" y="5834553"/>
              <a:ext cx="479617" cy="60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descr="C:\Users\cbaverstock2.206\AppData\Local\Microsoft\Windows\INetCache\IE\7KQHCBH6\a_pile_of_christmas_presents[1].jp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9814"/>
            <a:stretch/>
          </p:blipFill>
          <p:spPr bwMode="auto">
            <a:xfrm>
              <a:off x="542836" y="5287516"/>
              <a:ext cx="1439121" cy="1099584"/>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Rectangle 11"/>
          <p:cNvSpPr/>
          <p:nvPr/>
        </p:nvSpPr>
        <p:spPr>
          <a:xfrm>
            <a:off x="1201063" y="1179177"/>
            <a:ext cx="1930777" cy="954107"/>
          </a:xfrm>
          <a:prstGeom prst="rect">
            <a:avLst/>
          </a:prstGeom>
          <a:ln w="38100">
            <a:solidFill>
              <a:srgbClr val="009B00"/>
            </a:solidFill>
          </a:ln>
        </p:spPr>
        <p:txBody>
          <a:bodyPr wrap="square">
            <a:spAutoFit/>
          </a:bodyPr>
          <a:lstStyle/>
          <a:p>
            <a:pPr lvl="0" algn="ctr"/>
            <a:r>
              <a:rPr lang="en-GB" sz="2000" dirty="0">
                <a:solidFill>
                  <a:srgbClr val="908270"/>
                </a:solidFill>
                <a:latin typeface="Arial Rounded MT Bold" panose="020F0704030504030204" pitchFamily="34" charset="0"/>
              </a:rPr>
              <a:t>Winter Fair</a:t>
            </a:r>
          </a:p>
          <a:p>
            <a:pPr lvl="0" algn="ctr"/>
            <a:r>
              <a:rPr lang="en-GB" b="1" dirty="0">
                <a:solidFill>
                  <a:srgbClr val="908270"/>
                </a:solidFill>
                <a:latin typeface="Arial Rounded MT Bold" panose="020F0704030504030204" pitchFamily="34" charset="0"/>
              </a:rPr>
              <a:t>Tues 19</a:t>
            </a:r>
            <a:r>
              <a:rPr lang="en-GB" b="1" baseline="30000" dirty="0">
                <a:solidFill>
                  <a:srgbClr val="908270"/>
                </a:solidFill>
                <a:latin typeface="Arial Rounded MT Bold" panose="020F0704030504030204" pitchFamily="34" charset="0"/>
              </a:rPr>
              <a:t>th</a:t>
            </a:r>
            <a:r>
              <a:rPr lang="en-GB" b="1" dirty="0">
                <a:solidFill>
                  <a:srgbClr val="908270"/>
                </a:solidFill>
                <a:latin typeface="Arial Rounded MT Bold" panose="020F0704030504030204" pitchFamily="34" charset="0"/>
              </a:rPr>
              <a:t> Dec</a:t>
            </a:r>
            <a:r>
              <a:rPr lang="en-GB" dirty="0">
                <a:solidFill>
                  <a:srgbClr val="908270"/>
                </a:solidFill>
                <a:latin typeface="Arial Rounded MT Bold" panose="020F0704030504030204" pitchFamily="34" charset="0"/>
              </a:rPr>
              <a:t> </a:t>
            </a:r>
          </a:p>
          <a:p>
            <a:pPr lvl="0" algn="ctr"/>
            <a:r>
              <a:rPr lang="en-GB" dirty="0">
                <a:solidFill>
                  <a:srgbClr val="908270"/>
                </a:solidFill>
                <a:latin typeface="Arial Rounded MT Bold" panose="020F0704030504030204" pitchFamily="34" charset="0"/>
              </a:rPr>
              <a:t>3:30-5pm </a:t>
            </a:r>
          </a:p>
        </p:txBody>
      </p:sp>
      <p:sp>
        <p:nvSpPr>
          <p:cNvPr id="13" name="Rectangle 12"/>
          <p:cNvSpPr/>
          <p:nvPr/>
        </p:nvSpPr>
        <p:spPr>
          <a:xfrm>
            <a:off x="3275856" y="1124246"/>
            <a:ext cx="5606935" cy="1077218"/>
          </a:xfrm>
          <a:prstGeom prst="rect">
            <a:avLst/>
          </a:prstGeom>
        </p:spPr>
        <p:txBody>
          <a:bodyPr wrap="square">
            <a:spAutoFit/>
          </a:bodyPr>
          <a:lstStyle/>
          <a:p>
            <a:pPr lvl="0" algn="ctr"/>
            <a:r>
              <a:rPr lang="en-GB" sz="1600" dirty="0">
                <a:solidFill>
                  <a:srgbClr val="908270"/>
                </a:solidFill>
                <a:latin typeface="Arial Rounded MT Bold" panose="020F0704030504030204" pitchFamily="34" charset="0"/>
              </a:rPr>
              <a:t>The school works alongside the parent volunteers – Friends of Hargrave Park – to coordinate this favourite event which will offer food to eat, games to play, items to buy and of course a very special visitor…</a:t>
            </a:r>
          </a:p>
        </p:txBody>
      </p:sp>
      <p:sp>
        <p:nvSpPr>
          <p:cNvPr id="15" name="Rectangle 14"/>
          <p:cNvSpPr/>
          <p:nvPr/>
        </p:nvSpPr>
        <p:spPr>
          <a:xfrm>
            <a:off x="204091" y="2214409"/>
            <a:ext cx="8880783" cy="338554"/>
          </a:xfrm>
          <a:prstGeom prst="rect">
            <a:avLst/>
          </a:prstGeom>
        </p:spPr>
        <p:txBody>
          <a:bodyPr wrap="square">
            <a:spAutoFit/>
          </a:bodyPr>
          <a:lstStyle/>
          <a:p>
            <a:pPr lvl="0" algn="ctr"/>
            <a:r>
              <a:rPr lang="en-GB" sz="1600" dirty="0">
                <a:solidFill>
                  <a:srgbClr val="908270"/>
                </a:solidFill>
                <a:latin typeface="Arial Rounded MT Bold" panose="020F0704030504030204" pitchFamily="34" charset="0"/>
              </a:rPr>
              <a:t>The success of the Winter Fair depends on support from our families. </a:t>
            </a:r>
          </a:p>
        </p:txBody>
      </p:sp>
    </p:spTree>
    <p:extLst>
      <p:ext uri="{BB962C8B-B14F-4D97-AF65-F5344CB8AC3E}">
        <p14:creationId xmlns:p14="http://schemas.microsoft.com/office/powerpoint/2010/main" val="3831822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0B2F2334-5F09-4A72-92C1-07203C4260DD" descr="EB53DFA0-F9F9-4B91-ABFB-3D82AEFAABC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138" y="260648"/>
            <a:ext cx="1259632" cy="756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p:cNvSpPr txBox="1"/>
          <p:nvPr/>
        </p:nvSpPr>
        <p:spPr>
          <a:xfrm>
            <a:off x="1979712" y="167202"/>
            <a:ext cx="7992888" cy="646331"/>
          </a:xfrm>
          <a:prstGeom prst="rect">
            <a:avLst/>
          </a:prstGeom>
          <a:noFill/>
        </p:spPr>
        <p:txBody>
          <a:bodyPr wrap="square" rtlCol="0">
            <a:spAutoFit/>
          </a:bodyPr>
          <a:lstStyle/>
          <a:p>
            <a:r>
              <a:rPr lang="en-GB" sz="3600" b="1" dirty="0">
                <a:solidFill>
                  <a:prstClr val="white"/>
                </a:solidFill>
                <a:latin typeface="Comic Sans MS" panose="030F0702030302020204" pitchFamily="66" charset="0"/>
              </a:rPr>
              <a:t>Newsletter  </a:t>
            </a:r>
            <a:r>
              <a:rPr lang="en-GB" sz="2000" b="1" dirty="0">
                <a:solidFill>
                  <a:prstClr val="white"/>
                </a:solidFill>
                <a:latin typeface="Comic Sans MS" panose="030F0702030302020204" pitchFamily="66" charset="0"/>
              </a:rPr>
              <a:t>15</a:t>
            </a:r>
            <a:r>
              <a:rPr lang="en-GB" sz="2000" b="1" baseline="30000" dirty="0">
                <a:solidFill>
                  <a:prstClr val="white"/>
                </a:solidFill>
                <a:latin typeface="Comic Sans MS" panose="030F0702030302020204" pitchFamily="66" charset="0"/>
              </a:rPr>
              <a:t>th</a:t>
            </a:r>
            <a:r>
              <a:rPr lang="en-GB" sz="2000" b="1" dirty="0">
                <a:solidFill>
                  <a:prstClr val="white"/>
                </a:solidFill>
                <a:latin typeface="Comic Sans MS" panose="030F0702030302020204" pitchFamily="66" charset="0"/>
              </a:rPr>
              <a:t> September 2017</a:t>
            </a:r>
          </a:p>
        </p:txBody>
      </p:sp>
      <p:sp>
        <p:nvSpPr>
          <p:cNvPr id="5" name="Rectangle 4"/>
          <p:cNvSpPr/>
          <p:nvPr/>
        </p:nvSpPr>
        <p:spPr>
          <a:xfrm>
            <a:off x="59446" y="112048"/>
            <a:ext cx="8977050" cy="6629320"/>
          </a:xfrm>
          <a:prstGeom prst="rect">
            <a:avLst/>
          </a:prstGeom>
          <a:noFill/>
          <a:ln w="76200">
            <a:solidFill>
              <a:srgbClr val="9082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 name="Rectangle 5"/>
          <p:cNvSpPr/>
          <p:nvPr/>
        </p:nvSpPr>
        <p:spPr>
          <a:xfrm>
            <a:off x="64800" y="55981"/>
            <a:ext cx="8971696" cy="905232"/>
          </a:xfrm>
          <a:prstGeom prst="rect">
            <a:avLst/>
          </a:prstGeom>
          <a:solidFill>
            <a:srgbClr val="908270"/>
          </a:solidFill>
          <a:ln>
            <a:solidFill>
              <a:srgbClr val="9082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27" name="0B2F2334-5F09-4A72-92C1-07203C4260DD" descr="EB53DFA0-F9F9-4B91-ABFB-3D82AEFAABC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9" y="158214"/>
            <a:ext cx="1259632" cy="756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2771802" y="228753"/>
            <a:ext cx="6097498" cy="461665"/>
          </a:xfrm>
          <a:prstGeom prst="rect">
            <a:avLst/>
          </a:prstGeom>
          <a:noFill/>
        </p:spPr>
        <p:txBody>
          <a:bodyPr wrap="square" rtlCol="0">
            <a:spAutoFit/>
          </a:bodyPr>
          <a:lstStyle/>
          <a:p>
            <a:pPr algn="r"/>
            <a:r>
              <a:rPr lang="en-GB" sz="2400" b="1" dirty="0">
                <a:solidFill>
                  <a:prstClr val="white"/>
                </a:solidFill>
                <a:latin typeface="Comic Sans MS" panose="030F0702030302020204" pitchFamily="66" charset="0"/>
              </a:rPr>
              <a:t>Friday 1</a:t>
            </a:r>
            <a:r>
              <a:rPr lang="en-GB" sz="2400" b="1" baseline="30000" dirty="0">
                <a:solidFill>
                  <a:prstClr val="white"/>
                </a:solidFill>
                <a:latin typeface="Comic Sans MS" panose="030F0702030302020204" pitchFamily="66" charset="0"/>
              </a:rPr>
              <a:t>st</a:t>
            </a:r>
            <a:r>
              <a:rPr lang="en-GB" sz="2400" b="1" dirty="0">
                <a:solidFill>
                  <a:prstClr val="white"/>
                </a:solidFill>
                <a:latin typeface="Comic Sans MS" panose="030F0702030302020204" pitchFamily="66" charset="0"/>
              </a:rPr>
              <a:t> December</a:t>
            </a:r>
          </a:p>
        </p:txBody>
      </p:sp>
      <p:sp>
        <p:nvSpPr>
          <p:cNvPr id="2" name="Rectangle 1"/>
          <p:cNvSpPr/>
          <p:nvPr/>
        </p:nvSpPr>
        <p:spPr>
          <a:xfrm>
            <a:off x="4159867" y="3244334"/>
            <a:ext cx="703591" cy="369332"/>
          </a:xfrm>
          <a:prstGeom prst="rect">
            <a:avLst/>
          </a:prstGeom>
        </p:spPr>
        <p:txBody>
          <a:bodyPr wrap="none">
            <a:spAutoFit/>
          </a:bodyPr>
          <a:lstStyle/>
          <a:p>
            <a:r>
              <a:rPr lang="en-US" dirty="0"/>
              <a:t>FOHP</a:t>
            </a: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63" t="2795" r="1037" b="2325"/>
          <a:stretch/>
        </p:blipFill>
        <p:spPr bwMode="auto">
          <a:xfrm>
            <a:off x="159937" y="1197856"/>
            <a:ext cx="8781422" cy="4831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 name="Group 10"/>
          <p:cNvGrpSpPr/>
          <p:nvPr/>
        </p:nvGrpSpPr>
        <p:grpSpPr>
          <a:xfrm>
            <a:off x="1536508" y="112047"/>
            <a:ext cx="4034425" cy="1062253"/>
            <a:chOff x="1536508" y="112047"/>
            <a:chExt cx="4034425" cy="1062253"/>
          </a:xfrm>
        </p:grpSpPr>
        <p:pic>
          <p:nvPicPr>
            <p:cNvPr id="12" name="Picture 6" descr="C:\Users\cbaverstock2.206\AppData\Local\Microsoft\Windows\INetCache\IE\WUFGTI7S\5-2-christmas-lights-png-images[1].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20655"/>
            <a:stretch/>
          </p:blipFill>
          <p:spPr bwMode="auto">
            <a:xfrm>
              <a:off x="1536508" y="112047"/>
              <a:ext cx="2437724" cy="101219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C:\Users\cbaverstock2.206\AppData\Local\Microsoft\Windows\INetCache\IE\WUFGTI7S\5-2-christmas-lights-png-images[1].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8029" r="1"/>
            <a:stretch/>
          </p:blipFill>
          <p:spPr bwMode="auto">
            <a:xfrm>
              <a:off x="3974232" y="206536"/>
              <a:ext cx="1596701" cy="96776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20286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0B2F2334-5F09-4A72-92C1-07203C4260DD" descr="EB53DFA0-F9F9-4B91-ABFB-3D82AEFAABC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138" y="260648"/>
            <a:ext cx="1259632" cy="756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p:cNvSpPr txBox="1"/>
          <p:nvPr/>
        </p:nvSpPr>
        <p:spPr>
          <a:xfrm>
            <a:off x="1979712" y="167202"/>
            <a:ext cx="7992888" cy="646331"/>
          </a:xfrm>
          <a:prstGeom prst="rect">
            <a:avLst/>
          </a:prstGeom>
          <a:noFill/>
        </p:spPr>
        <p:txBody>
          <a:bodyPr wrap="square" rtlCol="0">
            <a:spAutoFit/>
          </a:bodyPr>
          <a:lstStyle/>
          <a:p>
            <a:r>
              <a:rPr lang="en-GB" sz="3600" b="1" dirty="0">
                <a:solidFill>
                  <a:prstClr val="white"/>
                </a:solidFill>
                <a:latin typeface="Comic Sans MS" panose="030F0702030302020204" pitchFamily="66" charset="0"/>
              </a:rPr>
              <a:t>Newsletter  </a:t>
            </a:r>
            <a:r>
              <a:rPr lang="en-GB" sz="2000" b="1" dirty="0">
                <a:solidFill>
                  <a:prstClr val="white"/>
                </a:solidFill>
                <a:latin typeface="Comic Sans MS" panose="030F0702030302020204" pitchFamily="66" charset="0"/>
              </a:rPr>
              <a:t>15</a:t>
            </a:r>
            <a:r>
              <a:rPr lang="en-GB" sz="2000" b="1" baseline="30000" dirty="0">
                <a:solidFill>
                  <a:prstClr val="white"/>
                </a:solidFill>
                <a:latin typeface="Comic Sans MS" panose="030F0702030302020204" pitchFamily="66" charset="0"/>
              </a:rPr>
              <a:t>th</a:t>
            </a:r>
            <a:r>
              <a:rPr lang="en-GB" sz="2000" b="1" dirty="0">
                <a:solidFill>
                  <a:prstClr val="white"/>
                </a:solidFill>
                <a:latin typeface="Comic Sans MS" panose="030F0702030302020204" pitchFamily="66" charset="0"/>
              </a:rPr>
              <a:t> September 2017</a:t>
            </a:r>
          </a:p>
        </p:txBody>
      </p:sp>
      <p:sp>
        <p:nvSpPr>
          <p:cNvPr id="5" name="Rectangle 4"/>
          <p:cNvSpPr/>
          <p:nvPr/>
        </p:nvSpPr>
        <p:spPr>
          <a:xfrm>
            <a:off x="59446" y="112048"/>
            <a:ext cx="8977050" cy="6629320"/>
          </a:xfrm>
          <a:prstGeom prst="rect">
            <a:avLst/>
          </a:prstGeom>
          <a:noFill/>
          <a:ln w="76200">
            <a:solidFill>
              <a:srgbClr val="9082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 name="Rectangle 5"/>
          <p:cNvSpPr/>
          <p:nvPr/>
        </p:nvSpPr>
        <p:spPr>
          <a:xfrm>
            <a:off x="64800" y="55981"/>
            <a:ext cx="8971696" cy="905232"/>
          </a:xfrm>
          <a:prstGeom prst="rect">
            <a:avLst/>
          </a:prstGeom>
          <a:solidFill>
            <a:srgbClr val="908270"/>
          </a:solidFill>
          <a:ln>
            <a:solidFill>
              <a:srgbClr val="9082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27" name="0B2F2334-5F09-4A72-92C1-07203C4260DD" descr="EB53DFA0-F9F9-4B91-ABFB-3D82AEFAABC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9" y="158214"/>
            <a:ext cx="1259632" cy="756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2771802" y="228753"/>
            <a:ext cx="6097498" cy="461665"/>
          </a:xfrm>
          <a:prstGeom prst="rect">
            <a:avLst/>
          </a:prstGeom>
          <a:noFill/>
        </p:spPr>
        <p:txBody>
          <a:bodyPr wrap="square" rtlCol="0">
            <a:spAutoFit/>
          </a:bodyPr>
          <a:lstStyle/>
          <a:p>
            <a:pPr algn="r"/>
            <a:r>
              <a:rPr lang="en-GB" sz="2400" b="1" dirty="0">
                <a:solidFill>
                  <a:prstClr val="white"/>
                </a:solidFill>
                <a:latin typeface="Comic Sans MS" panose="030F0702030302020204" pitchFamily="66" charset="0"/>
              </a:rPr>
              <a:t>Friday 1</a:t>
            </a:r>
            <a:r>
              <a:rPr lang="en-GB" sz="2400" b="1" baseline="30000" dirty="0">
                <a:solidFill>
                  <a:prstClr val="white"/>
                </a:solidFill>
                <a:latin typeface="Comic Sans MS" panose="030F0702030302020204" pitchFamily="66" charset="0"/>
              </a:rPr>
              <a:t>st</a:t>
            </a:r>
            <a:r>
              <a:rPr lang="en-GB" sz="2400" b="1" dirty="0">
                <a:solidFill>
                  <a:prstClr val="white"/>
                </a:solidFill>
                <a:latin typeface="Comic Sans MS" panose="030F0702030302020204" pitchFamily="66" charset="0"/>
              </a:rPr>
              <a:t> December</a:t>
            </a:r>
          </a:p>
        </p:txBody>
      </p:sp>
      <p:sp>
        <p:nvSpPr>
          <p:cNvPr id="14" name="Rectangle 13"/>
          <p:cNvSpPr/>
          <p:nvPr/>
        </p:nvSpPr>
        <p:spPr>
          <a:xfrm>
            <a:off x="171882" y="3086951"/>
            <a:ext cx="4040076" cy="461665"/>
          </a:xfrm>
          <a:prstGeom prst="rect">
            <a:avLst/>
          </a:prstGeom>
        </p:spPr>
        <p:txBody>
          <a:bodyPr wrap="square">
            <a:spAutoFit/>
          </a:bodyPr>
          <a:lstStyle/>
          <a:p>
            <a:pPr algn="ctr"/>
            <a:r>
              <a:rPr lang="en-US" sz="1200" dirty="0">
                <a:solidFill>
                  <a:srgbClr val="908270"/>
                </a:solidFill>
                <a:latin typeface="Arial Rounded MT Bold" panose="020F0704030504030204" pitchFamily="34" charset="0"/>
              </a:rPr>
              <a:t>Here is a video from the British Nutrition foundation – a guide to create </a:t>
            </a:r>
            <a:r>
              <a:rPr lang="en-US" sz="1200" dirty="0">
                <a:latin typeface="Arial Rounded MT Bold" panose="020F0704030504030204" pitchFamily="34" charset="0"/>
                <a:hlinkClick r:id="rId3"/>
              </a:rPr>
              <a:t>a healthy packed lunch</a:t>
            </a:r>
            <a:r>
              <a:rPr lang="en-US" sz="1200" dirty="0">
                <a:latin typeface="Arial Rounded MT Bold" panose="020F0704030504030204" pitchFamily="34" charset="0"/>
              </a:rPr>
              <a:t> </a:t>
            </a:r>
          </a:p>
        </p:txBody>
      </p:sp>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17246" y="3544796"/>
            <a:ext cx="1391278" cy="811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171882" y="1023576"/>
            <a:ext cx="4040077" cy="1600438"/>
          </a:xfrm>
          <a:prstGeom prst="rect">
            <a:avLst/>
          </a:prstGeom>
        </p:spPr>
        <p:txBody>
          <a:bodyPr wrap="square">
            <a:spAutoFit/>
          </a:bodyPr>
          <a:lstStyle/>
          <a:p>
            <a:pPr algn="ctr"/>
            <a:r>
              <a:rPr lang="en-US" sz="1400" dirty="0">
                <a:solidFill>
                  <a:srgbClr val="908270"/>
                </a:solidFill>
                <a:latin typeface="Arial Rounded MT Bold" panose="020F0704030504030204" pitchFamily="34" charset="0"/>
              </a:rPr>
              <a:t>Lunch at School</a:t>
            </a:r>
          </a:p>
          <a:p>
            <a:pPr algn="ctr"/>
            <a:r>
              <a:rPr lang="en-US" sz="1200" dirty="0">
                <a:solidFill>
                  <a:srgbClr val="908270"/>
                </a:solidFill>
                <a:latin typeface="Arial Rounded MT Bold" panose="020F0704030504030204" pitchFamily="34" charset="0"/>
              </a:rPr>
              <a:t>A good lunch is an important part of the school day. </a:t>
            </a:r>
          </a:p>
          <a:p>
            <a:pPr algn="ctr"/>
            <a:r>
              <a:rPr lang="en-US" sz="1200" dirty="0">
                <a:solidFill>
                  <a:srgbClr val="908270"/>
                </a:solidFill>
                <a:latin typeface="Arial Rounded MT Bold" panose="020F0704030504030204" pitchFamily="34" charset="0"/>
              </a:rPr>
              <a:t>It is an opportunity to try new things, and eat a range of freshly prepared, healthy and nutritious food. We work closely with </a:t>
            </a:r>
            <a:r>
              <a:rPr lang="en-US" sz="1200" dirty="0" err="1">
                <a:solidFill>
                  <a:srgbClr val="908270"/>
                </a:solidFill>
                <a:latin typeface="Arial Rounded MT Bold" panose="020F0704030504030204" pitchFamily="34" charset="0"/>
              </a:rPr>
              <a:t>Caterlink</a:t>
            </a:r>
            <a:r>
              <a:rPr lang="en-US" sz="1200" dirty="0">
                <a:solidFill>
                  <a:srgbClr val="908270"/>
                </a:solidFill>
                <a:latin typeface="Arial Rounded MT Bold" panose="020F0704030504030204" pitchFamily="34" charset="0"/>
              </a:rPr>
              <a:t> – our school meal providers – who share that belief. We have a salad bar, a range of fresh vegetables, and fruit every day. </a:t>
            </a:r>
          </a:p>
        </p:txBody>
      </p:sp>
      <p:sp>
        <p:nvSpPr>
          <p:cNvPr id="13" name="Rectangle 12"/>
          <p:cNvSpPr/>
          <p:nvPr/>
        </p:nvSpPr>
        <p:spPr>
          <a:xfrm>
            <a:off x="171882" y="2564904"/>
            <a:ext cx="4040077" cy="646331"/>
          </a:xfrm>
          <a:prstGeom prst="rect">
            <a:avLst/>
          </a:prstGeom>
        </p:spPr>
        <p:txBody>
          <a:bodyPr wrap="square">
            <a:spAutoFit/>
          </a:bodyPr>
          <a:lstStyle/>
          <a:p>
            <a:pPr algn="ctr"/>
            <a:r>
              <a:rPr lang="en-US" sz="1200" dirty="0">
                <a:solidFill>
                  <a:srgbClr val="908270"/>
                </a:solidFill>
                <a:latin typeface="Arial Rounded MT Bold" panose="020F0704030504030204" pitchFamily="34" charset="0"/>
              </a:rPr>
              <a:t>When children have a packed lunch, it should also be an opportunity to eat a range of freshly prepared, healthy and nutritious food. </a:t>
            </a:r>
          </a:p>
        </p:txBody>
      </p:sp>
      <p:sp>
        <p:nvSpPr>
          <p:cNvPr id="16" name="Rounded Rectangle 15"/>
          <p:cNvSpPr/>
          <p:nvPr/>
        </p:nvSpPr>
        <p:spPr>
          <a:xfrm>
            <a:off x="171884" y="1023576"/>
            <a:ext cx="4040076" cy="3413536"/>
          </a:xfrm>
          <a:prstGeom prst="roundRect">
            <a:avLst>
              <a:gd name="adj" fmla="val 1730"/>
            </a:avLst>
          </a:prstGeom>
          <a:noFill/>
          <a:ln>
            <a:solidFill>
              <a:srgbClr val="009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171884" y="4509120"/>
            <a:ext cx="4040074" cy="1031872"/>
          </a:xfrm>
          <a:prstGeom prst="roundRect">
            <a:avLst/>
          </a:prstGeom>
          <a:noFill/>
          <a:ln>
            <a:solidFill>
              <a:srgbClr val="009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908270"/>
                </a:solidFill>
                <a:latin typeface="Arial Rounded MT Bold" panose="020F0704030504030204" pitchFamily="34" charset="0"/>
              </a:rPr>
              <a:t>Yes </a:t>
            </a:r>
            <a:r>
              <a:rPr lang="en-GB" sz="1400" dirty="0">
                <a:solidFill>
                  <a:srgbClr val="908270"/>
                </a:solidFill>
                <a:latin typeface="Arial Rounded MT Bold" panose="020F0704030504030204" pitchFamily="34" charset="0"/>
                <a:sym typeface="Wingdings" panose="05000000000000000000" pitchFamily="2" charset="2"/>
              </a:rPr>
              <a:t></a:t>
            </a:r>
            <a:r>
              <a:rPr lang="en-GB" sz="1400" dirty="0">
                <a:solidFill>
                  <a:srgbClr val="908270"/>
                </a:solidFill>
                <a:latin typeface="Arial Rounded MT Bold" panose="020F0704030504030204" pitchFamily="34" charset="0"/>
              </a:rPr>
              <a:t> </a:t>
            </a:r>
          </a:p>
          <a:p>
            <a:pPr algn="ctr"/>
            <a:r>
              <a:rPr lang="en-GB" sz="1400" dirty="0">
                <a:solidFill>
                  <a:srgbClr val="908270"/>
                </a:solidFill>
                <a:latin typeface="Arial Rounded MT Bold" panose="020F0704030504030204" pitchFamily="34" charset="0"/>
              </a:rPr>
              <a:t>Sandwich, pasta, wrap, tortilla, fresh fruit, dried fruit, carrot sticks, cucumber sticks, yogurt, plain biscuit, plain cake </a:t>
            </a:r>
            <a:r>
              <a:rPr lang="en-GB" sz="1400" dirty="0" err="1">
                <a:solidFill>
                  <a:srgbClr val="908270"/>
                </a:solidFill>
                <a:latin typeface="Arial Rounded MT Bold" panose="020F0704030504030204" pitchFamily="34" charset="0"/>
              </a:rPr>
              <a:t>eg</a:t>
            </a:r>
            <a:r>
              <a:rPr lang="en-GB" sz="1400" dirty="0">
                <a:solidFill>
                  <a:srgbClr val="908270"/>
                </a:solidFill>
                <a:latin typeface="Arial Rounded MT Bold" panose="020F0704030504030204" pitchFamily="34" charset="0"/>
              </a:rPr>
              <a:t> malt loaf</a:t>
            </a:r>
          </a:p>
        </p:txBody>
      </p:sp>
      <p:sp>
        <p:nvSpPr>
          <p:cNvPr id="28" name="Rounded Rectangle 27"/>
          <p:cNvSpPr/>
          <p:nvPr/>
        </p:nvSpPr>
        <p:spPr>
          <a:xfrm>
            <a:off x="171882" y="5625771"/>
            <a:ext cx="4040077" cy="962526"/>
          </a:xfrm>
          <a:prstGeom prst="roundRect">
            <a:avLst/>
          </a:prstGeom>
          <a:noFill/>
          <a:ln>
            <a:solidFill>
              <a:srgbClr val="E434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908270"/>
                </a:solidFill>
                <a:latin typeface="Arial Rounded MT Bold" panose="020F0704030504030204" pitchFamily="34" charset="0"/>
              </a:rPr>
              <a:t>No </a:t>
            </a:r>
            <a:r>
              <a:rPr lang="en-GB" sz="1400" dirty="0">
                <a:solidFill>
                  <a:srgbClr val="908270"/>
                </a:solidFill>
                <a:latin typeface="Arial Rounded MT Bold" panose="020F0704030504030204" pitchFamily="34" charset="0"/>
                <a:sym typeface="Wingdings" panose="05000000000000000000" pitchFamily="2" charset="2"/>
              </a:rPr>
              <a:t></a:t>
            </a:r>
          </a:p>
          <a:p>
            <a:pPr algn="ctr"/>
            <a:r>
              <a:rPr lang="en-GB" sz="1400" dirty="0">
                <a:solidFill>
                  <a:srgbClr val="908270"/>
                </a:solidFill>
                <a:latin typeface="Arial Rounded MT Bold" panose="020F0704030504030204" pitchFamily="34" charset="0"/>
                <a:sym typeface="Wingdings" panose="05000000000000000000" pitchFamily="2" charset="2"/>
              </a:rPr>
              <a:t>Crisps, chocolate biscuits, chocolate, sweets, cookies, sugary drinks, sugary cakes </a:t>
            </a:r>
            <a:r>
              <a:rPr lang="en-GB" sz="1400" dirty="0" err="1">
                <a:solidFill>
                  <a:srgbClr val="908270"/>
                </a:solidFill>
                <a:latin typeface="Arial Rounded MT Bold" panose="020F0704030504030204" pitchFamily="34" charset="0"/>
                <a:sym typeface="Wingdings" panose="05000000000000000000" pitchFamily="2" charset="2"/>
              </a:rPr>
              <a:t>eg</a:t>
            </a:r>
            <a:r>
              <a:rPr lang="en-GB" sz="1400" dirty="0">
                <a:solidFill>
                  <a:srgbClr val="908270"/>
                </a:solidFill>
                <a:latin typeface="Arial Rounded MT Bold" panose="020F0704030504030204" pitchFamily="34" charset="0"/>
                <a:sym typeface="Wingdings" panose="05000000000000000000" pitchFamily="2" charset="2"/>
              </a:rPr>
              <a:t> doughnut</a:t>
            </a:r>
            <a:endParaRPr lang="en-US" sz="1600" dirty="0">
              <a:solidFill>
                <a:srgbClr val="908270"/>
              </a:solidFill>
              <a:latin typeface="Arial Rounded MT Bold" panose="020F0704030504030204" pitchFamily="34" charset="0"/>
            </a:endParaRPr>
          </a:p>
        </p:txBody>
      </p:sp>
      <p:pic>
        <p:nvPicPr>
          <p:cNvPr id="1029" name="Picture 5" descr="C:\Users\cbaverstock2.206\AppData\Local\Microsoft\Windows\INetCache\IE\WYPE3TVP\Kliponious-green-tick[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02387" y="4356789"/>
            <a:ext cx="377325" cy="431846"/>
          </a:xfrm>
          <a:prstGeom prst="rect">
            <a:avLst/>
          </a:prstGeom>
          <a:noFill/>
          <a:extLst>
            <a:ext uri="{909E8E84-426E-40DD-AFC4-6F175D3DCCD1}">
              <a14:hiddenFill xmlns:a14="http://schemas.microsoft.com/office/drawing/2010/main">
                <a:solidFill>
                  <a:srgbClr val="FFFFFF"/>
                </a:solidFill>
              </a14:hiddenFill>
            </a:ext>
          </a:extLst>
        </p:spPr>
      </p:pic>
      <p:sp>
        <p:nvSpPr>
          <p:cNvPr id="18" name="Oval 17"/>
          <p:cNvSpPr/>
          <p:nvPr/>
        </p:nvSpPr>
        <p:spPr>
          <a:xfrm>
            <a:off x="1449704" y="5546374"/>
            <a:ext cx="360040" cy="3600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C:\Users\cbaverstock2.206\AppData\Local\Microsoft\Windows\INetCache\IE\Y6A3WHD2\no-symbol-39767_640[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90750" y="5546374"/>
            <a:ext cx="360040" cy="360040"/>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4283968" y="1023576"/>
            <a:ext cx="4680520" cy="5740033"/>
          </a:xfrm>
          <a:prstGeom prst="rect">
            <a:avLst/>
          </a:prstGeom>
          <a:noFill/>
        </p:spPr>
        <p:txBody>
          <a:bodyPr wrap="square" rtlCol="0">
            <a:spAutoFit/>
          </a:bodyPr>
          <a:lstStyle/>
          <a:p>
            <a:pPr algn="ctr"/>
            <a:r>
              <a:rPr lang="en-GB" dirty="0">
                <a:solidFill>
                  <a:srgbClr val="908270"/>
                </a:solidFill>
                <a:latin typeface="Arial Rounded MT Bold" panose="020F0704030504030204" pitchFamily="34" charset="0"/>
              </a:rPr>
              <a:t>Antisocial behaviour:</a:t>
            </a:r>
          </a:p>
          <a:p>
            <a:pPr algn="ctr"/>
            <a:r>
              <a:rPr lang="en-GB" dirty="0">
                <a:solidFill>
                  <a:srgbClr val="908270"/>
                </a:solidFill>
                <a:latin typeface="Arial Rounded MT Bold" panose="020F0704030504030204" pitchFamily="34" charset="0"/>
              </a:rPr>
              <a:t>please let us know!</a:t>
            </a:r>
          </a:p>
          <a:p>
            <a:pPr algn="ctr"/>
            <a:endParaRPr lang="en-GB" sz="600" dirty="0">
              <a:solidFill>
                <a:srgbClr val="908270"/>
              </a:solidFill>
              <a:latin typeface="Arial Rounded MT Bold" panose="020F0704030504030204" pitchFamily="34" charset="0"/>
            </a:endParaRPr>
          </a:p>
          <a:p>
            <a:pPr algn="ctr"/>
            <a:r>
              <a:rPr lang="en-GB" sz="1450" dirty="0">
                <a:solidFill>
                  <a:srgbClr val="908270"/>
                </a:solidFill>
                <a:latin typeface="Arial Rounded MT Bold" panose="020F0704030504030204" pitchFamily="34" charset="0"/>
              </a:rPr>
              <a:t>A number of our parents have raised concerns regarding anti-social behaviour that they and their children have witnessed on </a:t>
            </a:r>
            <a:r>
              <a:rPr lang="en-GB" sz="1450" dirty="0" err="1">
                <a:solidFill>
                  <a:srgbClr val="908270"/>
                </a:solidFill>
                <a:latin typeface="Arial Rounded MT Bold" panose="020F0704030504030204" pitchFamily="34" charset="0"/>
              </a:rPr>
              <a:t>Bredgar</a:t>
            </a:r>
            <a:r>
              <a:rPr lang="en-GB" sz="1450" dirty="0">
                <a:solidFill>
                  <a:srgbClr val="908270"/>
                </a:solidFill>
                <a:latin typeface="Arial Rounded MT Bold" panose="020F0704030504030204" pitchFamily="34" charset="0"/>
              </a:rPr>
              <a:t> Road and Hargrave Park.</a:t>
            </a:r>
          </a:p>
          <a:p>
            <a:pPr algn="ctr"/>
            <a:endParaRPr lang="en-GB" sz="400" dirty="0">
              <a:solidFill>
                <a:srgbClr val="908270"/>
              </a:solidFill>
              <a:latin typeface="Arial Rounded MT Bold" panose="020F0704030504030204" pitchFamily="34" charset="0"/>
            </a:endParaRPr>
          </a:p>
          <a:p>
            <a:pPr algn="ctr"/>
            <a:r>
              <a:rPr lang="en-GB" sz="1450" dirty="0">
                <a:solidFill>
                  <a:srgbClr val="908270"/>
                </a:solidFill>
                <a:latin typeface="Arial Rounded MT Bold" panose="020F0704030504030204" pitchFamily="34" charset="0"/>
              </a:rPr>
              <a:t>There is a concern that it may have a negative impact on our community and lead to families and children feeling unsafe as they travel to and from school. </a:t>
            </a:r>
          </a:p>
          <a:p>
            <a:pPr algn="ctr"/>
            <a:endParaRPr lang="en-GB" sz="400" dirty="0">
              <a:solidFill>
                <a:srgbClr val="908270"/>
              </a:solidFill>
              <a:latin typeface="Arial Rounded MT Bold" panose="020F0704030504030204" pitchFamily="34" charset="0"/>
            </a:endParaRPr>
          </a:p>
          <a:p>
            <a:pPr algn="ctr"/>
            <a:r>
              <a:rPr lang="en-GB" sz="1450" dirty="0">
                <a:solidFill>
                  <a:srgbClr val="908270"/>
                </a:solidFill>
                <a:latin typeface="Arial Rounded MT Bold" panose="020F0704030504030204" pitchFamily="34" charset="0"/>
              </a:rPr>
              <a:t>The behaviour does not directly involve anyone from our school community, but we are able to report our concerns to our governors, our Safer Schools Officer and local councillors. </a:t>
            </a:r>
          </a:p>
          <a:p>
            <a:pPr algn="ctr"/>
            <a:endParaRPr lang="en-GB" sz="400" dirty="0">
              <a:solidFill>
                <a:srgbClr val="908270"/>
              </a:solidFill>
              <a:latin typeface="Arial Rounded MT Bold" panose="020F0704030504030204" pitchFamily="34" charset="0"/>
            </a:endParaRPr>
          </a:p>
          <a:p>
            <a:pPr algn="ctr"/>
            <a:r>
              <a:rPr lang="en-GB" sz="1450" dirty="0">
                <a:solidFill>
                  <a:srgbClr val="908270"/>
                </a:solidFill>
                <a:latin typeface="Arial Rounded MT Bold" panose="020F0704030504030204" pitchFamily="34" charset="0"/>
              </a:rPr>
              <a:t>If you have witnessed any anti-social behaviour near the school that has caused you concern, please do let us know so we can gather a full picture of concerns before sending our reports to the relevant authorities. This will enable us to work more fully in partnership to seek solutions and agree on actions. </a:t>
            </a:r>
          </a:p>
          <a:p>
            <a:pPr algn="ctr"/>
            <a:endParaRPr lang="en-GB" sz="400" dirty="0">
              <a:solidFill>
                <a:srgbClr val="908270"/>
              </a:solidFill>
              <a:latin typeface="Arial Rounded MT Bold" panose="020F0704030504030204" pitchFamily="34" charset="0"/>
            </a:endParaRPr>
          </a:p>
          <a:p>
            <a:pPr algn="ctr"/>
            <a:r>
              <a:rPr lang="en-GB" sz="1500" dirty="0">
                <a:solidFill>
                  <a:srgbClr val="908270"/>
                </a:solidFill>
                <a:latin typeface="Arial Rounded MT Bold" panose="020F0704030504030204" pitchFamily="34" charset="0"/>
              </a:rPr>
              <a:t>Everyone in our community has the right to feel safe and happy.</a:t>
            </a:r>
            <a:endParaRPr lang="en-US" sz="1500" dirty="0">
              <a:solidFill>
                <a:srgbClr val="908270"/>
              </a:solidFill>
              <a:latin typeface="Arial Rounded MT Bold" panose="020F0704030504030204" pitchFamily="34" charset="0"/>
            </a:endParaRPr>
          </a:p>
        </p:txBody>
      </p:sp>
      <p:sp>
        <p:nvSpPr>
          <p:cNvPr id="9" name="Rounded Rectangle 8"/>
          <p:cNvSpPr/>
          <p:nvPr/>
        </p:nvSpPr>
        <p:spPr>
          <a:xfrm>
            <a:off x="4283968" y="1023576"/>
            <a:ext cx="4680520" cy="5645784"/>
          </a:xfrm>
          <a:prstGeom prst="roundRect">
            <a:avLst>
              <a:gd name="adj" fmla="val 5830"/>
            </a:avLst>
          </a:prstGeom>
          <a:noFill/>
          <a:ln>
            <a:solidFill>
              <a:srgbClr val="EB5B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0361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0B2F2334-5F09-4A72-92C1-07203C4260DD" descr="EB53DFA0-F9F9-4B91-ABFB-3D82AEFAABC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138" y="260648"/>
            <a:ext cx="1259632" cy="756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p:cNvSpPr txBox="1"/>
          <p:nvPr/>
        </p:nvSpPr>
        <p:spPr>
          <a:xfrm>
            <a:off x="1979712" y="167202"/>
            <a:ext cx="7992888" cy="646331"/>
          </a:xfrm>
          <a:prstGeom prst="rect">
            <a:avLst/>
          </a:prstGeom>
          <a:noFill/>
        </p:spPr>
        <p:txBody>
          <a:bodyPr wrap="square" rtlCol="0">
            <a:spAutoFit/>
          </a:bodyPr>
          <a:lstStyle/>
          <a:p>
            <a:r>
              <a:rPr lang="en-GB" sz="3600" b="1" dirty="0">
                <a:solidFill>
                  <a:prstClr val="white"/>
                </a:solidFill>
                <a:latin typeface="Comic Sans MS" panose="030F0702030302020204" pitchFamily="66" charset="0"/>
              </a:rPr>
              <a:t>Newsletter  </a:t>
            </a:r>
            <a:r>
              <a:rPr lang="en-GB" sz="2000" b="1" dirty="0">
                <a:solidFill>
                  <a:prstClr val="white"/>
                </a:solidFill>
                <a:latin typeface="Comic Sans MS" panose="030F0702030302020204" pitchFamily="66" charset="0"/>
              </a:rPr>
              <a:t>15</a:t>
            </a:r>
            <a:r>
              <a:rPr lang="en-GB" sz="2000" b="1" baseline="30000" dirty="0">
                <a:solidFill>
                  <a:prstClr val="white"/>
                </a:solidFill>
                <a:latin typeface="Comic Sans MS" panose="030F0702030302020204" pitchFamily="66" charset="0"/>
              </a:rPr>
              <a:t>th</a:t>
            </a:r>
            <a:r>
              <a:rPr lang="en-GB" sz="2000" b="1" dirty="0">
                <a:solidFill>
                  <a:prstClr val="white"/>
                </a:solidFill>
                <a:latin typeface="Comic Sans MS" panose="030F0702030302020204" pitchFamily="66" charset="0"/>
              </a:rPr>
              <a:t> September 2017</a:t>
            </a:r>
          </a:p>
        </p:txBody>
      </p:sp>
      <p:sp>
        <p:nvSpPr>
          <p:cNvPr id="5" name="Rectangle 4"/>
          <p:cNvSpPr/>
          <p:nvPr/>
        </p:nvSpPr>
        <p:spPr>
          <a:xfrm>
            <a:off x="59446" y="112048"/>
            <a:ext cx="8977050" cy="6629320"/>
          </a:xfrm>
          <a:prstGeom prst="rect">
            <a:avLst/>
          </a:prstGeom>
          <a:noFill/>
          <a:ln w="76200">
            <a:solidFill>
              <a:srgbClr val="9082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 name="Rectangle 5"/>
          <p:cNvSpPr/>
          <p:nvPr/>
        </p:nvSpPr>
        <p:spPr>
          <a:xfrm>
            <a:off x="64800" y="55981"/>
            <a:ext cx="8971696" cy="905232"/>
          </a:xfrm>
          <a:prstGeom prst="rect">
            <a:avLst/>
          </a:prstGeom>
          <a:solidFill>
            <a:srgbClr val="908270"/>
          </a:solidFill>
          <a:ln>
            <a:solidFill>
              <a:srgbClr val="9082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27" name="0B2F2334-5F09-4A72-92C1-07203C4260DD" descr="EB53DFA0-F9F9-4B91-ABFB-3D82AEFAABC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9" y="158214"/>
            <a:ext cx="1259632" cy="756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2771802" y="228753"/>
            <a:ext cx="6097498" cy="461665"/>
          </a:xfrm>
          <a:prstGeom prst="rect">
            <a:avLst/>
          </a:prstGeom>
          <a:noFill/>
        </p:spPr>
        <p:txBody>
          <a:bodyPr wrap="square" rtlCol="0">
            <a:spAutoFit/>
          </a:bodyPr>
          <a:lstStyle/>
          <a:p>
            <a:pPr algn="r"/>
            <a:r>
              <a:rPr lang="en-GB" sz="2400" b="1" dirty="0">
                <a:solidFill>
                  <a:prstClr val="white"/>
                </a:solidFill>
                <a:latin typeface="Comic Sans MS" panose="030F0702030302020204" pitchFamily="66" charset="0"/>
              </a:rPr>
              <a:t>Friday 1</a:t>
            </a:r>
            <a:r>
              <a:rPr lang="en-GB" sz="2400" b="1" baseline="30000" dirty="0">
                <a:solidFill>
                  <a:prstClr val="white"/>
                </a:solidFill>
                <a:latin typeface="Comic Sans MS" panose="030F0702030302020204" pitchFamily="66" charset="0"/>
              </a:rPr>
              <a:t>st</a:t>
            </a:r>
            <a:r>
              <a:rPr lang="en-GB" sz="2400" b="1" dirty="0">
                <a:solidFill>
                  <a:prstClr val="white"/>
                </a:solidFill>
                <a:latin typeface="Comic Sans MS" panose="030F0702030302020204" pitchFamily="66" charset="0"/>
              </a:rPr>
              <a:t> December</a:t>
            </a:r>
          </a:p>
        </p:txBody>
      </p:sp>
      <p:sp>
        <p:nvSpPr>
          <p:cNvPr id="24" name="Rectangle 23"/>
          <p:cNvSpPr/>
          <p:nvPr/>
        </p:nvSpPr>
        <p:spPr>
          <a:xfrm>
            <a:off x="161454" y="1101377"/>
            <a:ext cx="8675454" cy="5432256"/>
          </a:xfrm>
          <a:prstGeom prst="rect">
            <a:avLst/>
          </a:prstGeom>
        </p:spPr>
        <p:txBody>
          <a:bodyPr wrap="square">
            <a:spAutoFit/>
          </a:bodyPr>
          <a:lstStyle/>
          <a:p>
            <a:pPr algn="ctr"/>
            <a:r>
              <a:rPr lang="en-GB" sz="2000" dirty="0">
                <a:solidFill>
                  <a:srgbClr val="908270"/>
                </a:solidFill>
                <a:latin typeface="Arial Rounded MT Bold" panose="020F0704030504030204" pitchFamily="34" charset="0"/>
              </a:rPr>
              <a:t>Online safety</a:t>
            </a:r>
          </a:p>
          <a:p>
            <a:pPr algn="ctr"/>
            <a:endParaRPr lang="en-GB" sz="1100" dirty="0">
              <a:solidFill>
                <a:srgbClr val="908270"/>
              </a:solidFill>
              <a:latin typeface="Arial Rounded MT Bold" panose="020F0704030504030204" pitchFamily="34" charset="0"/>
            </a:endParaRPr>
          </a:p>
          <a:p>
            <a:pPr algn="ctr"/>
            <a:r>
              <a:rPr lang="en-GB" sz="1400" dirty="0">
                <a:solidFill>
                  <a:srgbClr val="908270"/>
                </a:solidFill>
                <a:latin typeface="Arial Rounded MT Bold" panose="020F0704030504030204" pitchFamily="34" charset="0"/>
              </a:rPr>
              <a:t>As the weather gets colder, we are all more likely to spend more time indoors and on our devices.</a:t>
            </a:r>
          </a:p>
          <a:p>
            <a:pPr algn="ctr"/>
            <a:r>
              <a:rPr lang="en-US" sz="1400" dirty="0">
                <a:solidFill>
                  <a:srgbClr val="908270"/>
                </a:solidFill>
                <a:latin typeface="Arial Rounded MT Bold" panose="020F0704030504030204" pitchFamily="34" charset="0"/>
              </a:rPr>
              <a:t>Having regular open conversations is one effective way of supporting your child online. </a:t>
            </a:r>
          </a:p>
          <a:p>
            <a:pPr algn="ctr"/>
            <a:endParaRPr lang="en-US" sz="1000" dirty="0">
              <a:solidFill>
                <a:srgbClr val="908270"/>
              </a:solidFill>
              <a:latin typeface="Arial Rounded MT Bold" panose="020F0704030504030204" pitchFamily="34" charset="0"/>
            </a:endParaRPr>
          </a:p>
          <a:p>
            <a:pPr algn="ctr"/>
            <a:r>
              <a:rPr lang="en-US" sz="1400" dirty="0">
                <a:solidFill>
                  <a:srgbClr val="908270"/>
                </a:solidFill>
                <a:latin typeface="Arial Rounded MT Bold" panose="020F0704030504030204" pitchFamily="34" charset="0"/>
              </a:rPr>
              <a:t>Please see the link below to a ‘topic generator’ to help start the conversation.</a:t>
            </a:r>
          </a:p>
          <a:p>
            <a:pPr algn="ctr"/>
            <a:r>
              <a:rPr lang="en-US" sz="1400" dirty="0">
                <a:solidFill>
                  <a:srgbClr val="908270"/>
                </a:solidFill>
                <a:latin typeface="Arial Rounded MT Bold" panose="020F0704030504030204" pitchFamily="34" charset="0"/>
                <a:hlinkClick r:id="rId3"/>
              </a:rPr>
              <a:t>Questions to start a conversation about life online</a:t>
            </a:r>
            <a:r>
              <a:rPr lang="en-US" sz="1400" dirty="0">
                <a:solidFill>
                  <a:srgbClr val="908270"/>
                </a:solidFill>
                <a:latin typeface="Arial Rounded MT Bold" panose="020F0704030504030204" pitchFamily="34" charset="0"/>
              </a:rPr>
              <a:t> </a:t>
            </a:r>
          </a:p>
          <a:p>
            <a:pPr algn="ctr"/>
            <a:r>
              <a:rPr lang="en-US" sz="1400" dirty="0">
                <a:solidFill>
                  <a:srgbClr val="908270"/>
                </a:solidFill>
                <a:latin typeface="Arial Rounded MT Bold" panose="020F0704030504030204" pitchFamily="34" charset="0"/>
              </a:rPr>
              <a:t>One interesting question it generated was ‘Does using the internet help or hinder your friendships?’</a:t>
            </a:r>
          </a:p>
          <a:p>
            <a:pPr algn="ctr"/>
            <a:r>
              <a:rPr lang="en-US" sz="1400" dirty="0">
                <a:solidFill>
                  <a:srgbClr val="908270"/>
                </a:solidFill>
                <a:latin typeface="Arial Rounded MT Bold" panose="020F0704030504030204" pitchFamily="34" charset="0"/>
                <a:hlinkClick r:id="rId4"/>
              </a:rPr>
              <a:t>saferinternet.org.uk guide-and-resource for parents-and-</a:t>
            </a:r>
            <a:r>
              <a:rPr lang="en-US" sz="1400" dirty="0" err="1">
                <a:solidFill>
                  <a:srgbClr val="908270"/>
                </a:solidFill>
                <a:latin typeface="Arial Rounded MT Bold" panose="020F0704030504030204" pitchFamily="34" charset="0"/>
                <a:hlinkClick r:id="rId4"/>
              </a:rPr>
              <a:t>carers</a:t>
            </a:r>
            <a:r>
              <a:rPr lang="en-US" sz="1400" dirty="0">
                <a:solidFill>
                  <a:srgbClr val="908270"/>
                </a:solidFill>
                <a:latin typeface="Arial Rounded MT Bold" panose="020F0704030504030204" pitchFamily="34" charset="0"/>
              </a:rPr>
              <a:t> </a:t>
            </a:r>
          </a:p>
          <a:p>
            <a:pPr algn="ctr"/>
            <a:endParaRPr lang="en-GB" sz="1200" b="1" dirty="0">
              <a:solidFill>
                <a:srgbClr val="009B00"/>
              </a:solidFill>
              <a:latin typeface="Arial Rounded MT Bold" panose="020F0704030504030204" pitchFamily="34" charset="0"/>
            </a:endParaRPr>
          </a:p>
          <a:p>
            <a:r>
              <a:rPr lang="en-GB" sz="1400" b="1" dirty="0">
                <a:solidFill>
                  <a:srgbClr val="009B00"/>
                </a:solidFill>
                <a:latin typeface="Arial Rounded MT Bold" panose="020F0704030504030204" pitchFamily="34" charset="0"/>
              </a:rPr>
              <a:t>More Top Tips for Staying Safe Online:</a:t>
            </a:r>
            <a:endParaRPr lang="en-US" sz="1400" b="1" dirty="0">
              <a:solidFill>
                <a:srgbClr val="009B00"/>
              </a:solidFill>
              <a:latin typeface="Arial Rounded MT Bold" panose="020F0704030504030204" pitchFamily="34" charset="0"/>
            </a:endParaRPr>
          </a:p>
          <a:p>
            <a:pPr marL="285750" lvl="0" indent="-285750">
              <a:buFont typeface="Wingdings" panose="05000000000000000000" pitchFamily="2" charset="2"/>
              <a:buChar char="ü"/>
            </a:pPr>
            <a:r>
              <a:rPr lang="en-GB" sz="1400" b="1" dirty="0">
                <a:solidFill>
                  <a:srgbClr val="009B00"/>
                </a:solidFill>
                <a:latin typeface="Arial Rounded MT Bold" panose="020F0704030504030204" pitchFamily="34" charset="0"/>
              </a:rPr>
              <a:t>Be curious about what your child does online. </a:t>
            </a:r>
            <a:r>
              <a:rPr lang="en-GB" sz="1400" dirty="0">
                <a:solidFill>
                  <a:srgbClr val="009B00"/>
                </a:solidFill>
                <a:latin typeface="Arial Rounded MT Bold" panose="020F0704030504030204" pitchFamily="34" charset="0"/>
              </a:rPr>
              <a:t>If your child uses Snapchat, Instagram, </a:t>
            </a:r>
            <a:r>
              <a:rPr lang="en-GB" sz="1400" dirty="0" err="1">
                <a:solidFill>
                  <a:srgbClr val="009B00"/>
                </a:solidFill>
                <a:latin typeface="Arial Rounded MT Bold" panose="020F0704030504030204" pitchFamily="34" charset="0"/>
              </a:rPr>
              <a:t>TikTok</a:t>
            </a:r>
            <a:r>
              <a:rPr lang="en-GB" sz="1400" dirty="0">
                <a:solidFill>
                  <a:srgbClr val="009B00"/>
                </a:solidFill>
                <a:latin typeface="Arial Rounded MT Bold" panose="020F0704030504030204" pitchFamily="34" charset="0"/>
              </a:rPr>
              <a:t> or any other social media platforms, there is a chance they also use third party companion apps which contain inappropriate material</a:t>
            </a:r>
            <a:r>
              <a:rPr lang="en-GB" sz="1400" b="1" dirty="0">
                <a:solidFill>
                  <a:srgbClr val="009B00"/>
                </a:solidFill>
                <a:latin typeface="Arial Rounded MT Bold" panose="020F0704030504030204" pitchFamily="34" charset="0"/>
              </a:rPr>
              <a:t>. </a:t>
            </a:r>
          </a:p>
          <a:p>
            <a:pPr marL="285750" lvl="0" indent="-285750">
              <a:buFont typeface="Wingdings" panose="05000000000000000000" pitchFamily="2" charset="2"/>
              <a:buChar char="ü"/>
            </a:pPr>
            <a:r>
              <a:rPr lang="en-GB" sz="1400" b="1" dirty="0">
                <a:solidFill>
                  <a:srgbClr val="009B00"/>
                </a:solidFill>
                <a:latin typeface="Arial Rounded MT Bold" panose="020F0704030504030204" pitchFamily="34" charset="0"/>
              </a:rPr>
              <a:t>Monitor use of social media. </a:t>
            </a:r>
            <a:r>
              <a:rPr lang="en-GB" sz="1400" dirty="0">
                <a:solidFill>
                  <a:srgbClr val="009B00"/>
                </a:solidFill>
                <a:latin typeface="Arial Rounded MT Bold" panose="020F0704030504030204" pitchFamily="34" charset="0"/>
              </a:rPr>
              <a:t>Have set times where your child is allowed to use their phone or electronic device.</a:t>
            </a:r>
          </a:p>
          <a:p>
            <a:pPr marL="285750" lvl="0" indent="-285750">
              <a:buFont typeface="Wingdings" panose="05000000000000000000" pitchFamily="2" charset="2"/>
              <a:buChar char="ü"/>
            </a:pPr>
            <a:r>
              <a:rPr lang="en-GB" sz="1400" b="1" dirty="0">
                <a:solidFill>
                  <a:srgbClr val="009B00"/>
                </a:solidFill>
                <a:latin typeface="Arial Rounded MT Bold" panose="020F0704030504030204" pitchFamily="34" charset="0"/>
              </a:rPr>
              <a:t>Check browsing history on devices.</a:t>
            </a:r>
          </a:p>
          <a:p>
            <a:pPr marL="285750" lvl="0" indent="-285750">
              <a:buFont typeface="Wingdings" panose="05000000000000000000" pitchFamily="2" charset="2"/>
              <a:buChar char="ü"/>
            </a:pPr>
            <a:r>
              <a:rPr lang="en-GB" sz="1400" b="1" dirty="0">
                <a:solidFill>
                  <a:srgbClr val="009B00"/>
                </a:solidFill>
                <a:latin typeface="Arial Rounded MT Bold" panose="020F0704030504030204" pitchFamily="34" charset="0"/>
              </a:rPr>
              <a:t>Play together, help set healthy limits.</a:t>
            </a:r>
            <a:r>
              <a:rPr lang="en-GB" sz="1400" dirty="0">
                <a:solidFill>
                  <a:srgbClr val="009B00"/>
                </a:solidFill>
                <a:latin typeface="Arial Rounded MT Bold" panose="020F0704030504030204" pitchFamily="34" charset="0"/>
              </a:rPr>
              <a:t> Actively find a variety of activities for children to consume online. Show an interest and join in so you can talk to your child about their gaming and online activity in an informed way. </a:t>
            </a:r>
          </a:p>
          <a:p>
            <a:pPr marL="285750" lvl="0" indent="-285750">
              <a:buFont typeface="Wingdings" panose="05000000000000000000" pitchFamily="2" charset="2"/>
              <a:buChar char="ü"/>
            </a:pPr>
            <a:r>
              <a:rPr lang="en-GB" sz="1400" b="1" dirty="0">
                <a:solidFill>
                  <a:srgbClr val="009B00"/>
                </a:solidFill>
                <a:latin typeface="Arial Rounded MT Bold" panose="020F0704030504030204" pitchFamily="34" charset="0"/>
              </a:rPr>
              <a:t>Ensure parental controls are active and up to date. </a:t>
            </a:r>
            <a:r>
              <a:rPr lang="en-GB" sz="1400" i="1" dirty="0">
                <a:solidFill>
                  <a:srgbClr val="009B00"/>
                </a:solidFill>
                <a:latin typeface="Arial Rounded MT Bold" panose="020F0704030504030204" pitchFamily="34" charset="0"/>
              </a:rPr>
              <a:t>See links for support:</a:t>
            </a:r>
          </a:p>
          <a:p>
            <a:pPr marL="285750" lvl="0" indent="-285750">
              <a:buFont typeface="Wingdings" panose="05000000000000000000" pitchFamily="2" charset="2"/>
              <a:buChar char="ü"/>
            </a:pPr>
            <a:endParaRPr lang="en-US" sz="1400" dirty="0">
              <a:solidFill>
                <a:srgbClr val="1D71B8"/>
              </a:solidFill>
              <a:latin typeface="Arial Rounded MT Bold" panose="020F0704030504030204" pitchFamily="34" charset="0"/>
            </a:endParaRPr>
          </a:p>
          <a:p>
            <a:pPr lvl="0" algn="ctr"/>
            <a:r>
              <a:rPr lang="en-GB" sz="1400" u="sng" dirty="0">
                <a:solidFill>
                  <a:srgbClr val="1D71B8"/>
                </a:solidFill>
                <a:latin typeface="Arial Rounded MT Bold" panose="020F0704030504030204" pitchFamily="34" charset="0"/>
                <a:hlinkClick r:id="rId5"/>
              </a:rPr>
              <a:t>saferinternet.org.uk parental-controls-offered-by-your-home-internet-provider</a:t>
            </a:r>
            <a:r>
              <a:rPr lang="en-GB" sz="1400" u="sng" dirty="0">
                <a:solidFill>
                  <a:srgbClr val="1D71B8"/>
                </a:solidFill>
                <a:latin typeface="Arial Rounded MT Bold" panose="020F0704030504030204" pitchFamily="34" charset="0"/>
              </a:rPr>
              <a:t>  </a:t>
            </a:r>
          </a:p>
          <a:p>
            <a:pPr lvl="0" algn="ctr"/>
            <a:r>
              <a:rPr lang="en-GB" sz="1400" u="sng" dirty="0">
                <a:solidFill>
                  <a:srgbClr val="1D71B8"/>
                </a:solidFill>
                <a:latin typeface="Arial Rounded MT Bold" panose="020F0704030504030204" pitchFamily="34" charset="0"/>
                <a:hlinkClick r:id="rId6"/>
              </a:rPr>
              <a:t>saferinternet.org.uk - parental-controls</a:t>
            </a:r>
            <a:r>
              <a:rPr lang="en-GB" sz="1400" u="sng" dirty="0">
                <a:solidFill>
                  <a:srgbClr val="1D71B8"/>
                </a:solidFill>
                <a:latin typeface="Arial Rounded MT Bold" panose="020F0704030504030204" pitchFamily="34" charset="0"/>
              </a:rPr>
              <a:t> </a:t>
            </a:r>
            <a:endParaRPr lang="en-US" sz="2000" dirty="0"/>
          </a:p>
        </p:txBody>
      </p:sp>
      <p:sp>
        <p:nvSpPr>
          <p:cNvPr id="8" name="Rounded Rectangle 7"/>
          <p:cNvSpPr/>
          <p:nvPr/>
        </p:nvSpPr>
        <p:spPr>
          <a:xfrm>
            <a:off x="161454" y="1095472"/>
            <a:ext cx="8771498" cy="5573888"/>
          </a:xfrm>
          <a:prstGeom prst="roundRect">
            <a:avLst>
              <a:gd name="adj" fmla="val 9029"/>
            </a:avLst>
          </a:prstGeom>
          <a:noFill/>
          <a:ln>
            <a:solidFill>
              <a:srgbClr val="951D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5" name="Picture 3" descr="C:\Users\cbaverstock2.206\AppData\Local\Microsoft\Windows\INetCache\IE\Y6A3WHD2\cartoon-1300224_960_720[1].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9863" r="17958" b="28838"/>
          <a:stretch/>
        </p:blipFill>
        <p:spPr bwMode="auto">
          <a:xfrm>
            <a:off x="323529" y="2060848"/>
            <a:ext cx="525862" cy="576064"/>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Users\cbaverstock2.206\AppData\Local\Microsoft\Windows\INetCache\IE\WYPE3TVP\primary-laptop[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28384" y="2857500"/>
            <a:ext cx="765994" cy="765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0002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4800" y="145211"/>
            <a:ext cx="8971696" cy="905232"/>
          </a:xfrm>
          <a:prstGeom prst="rect">
            <a:avLst/>
          </a:prstGeom>
          <a:solidFill>
            <a:srgbClr val="908270"/>
          </a:solidFill>
          <a:ln>
            <a:solidFill>
              <a:srgbClr val="9082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2927407" y="310306"/>
            <a:ext cx="6097498" cy="523220"/>
          </a:xfrm>
          <a:prstGeom prst="rect">
            <a:avLst/>
          </a:prstGeom>
          <a:noFill/>
        </p:spPr>
        <p:txBody>
          <a:bodyPr wrap="square" rtlCol="0">
            <a:spAutoFit/>
          </a:bodyPr>
          <a:lstStyle/>
          <a:p>
            <a:pPr algn="r"/>
            <a:r>
              <a:rPr lang="en-GB" sz="2800" b="1" dirty="0">
                <a:solidFill>
                  <a:schemeClr val="bg1"/>
                </a:solidFill>
                <a:latin typeface="Comic Sans MS" panose="030F0702030302020204" pitchFamily="66" charset="0"/>
              </a:rPr>
              <a:t>Attendance Matters</a:t>
            </a:r>
          </a:p>
        </p:txBody>
      </p:sp>
      <p:pic>
        <p:nvPicPr>
          <p:cNvPr id="13" name="Picture 2" descr="https://psqmportal.thinqi.co.uk/api/storage/c2087152-b8a6-441b-ac8e-3bc02f165dd0/psqm-login-logo1.pn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87000"/>
                    </a14:imgEffect>
                  </a14:imgLayer>
                </a14:imgProps>
              </a:ext>
              <a:ext uri="{28A0092B-C50C-407E-A947-70E740481C1C}">
                <a14:useLocalDpi xmlns:a14="http://schemas.microsoft.com/office/drawing/2010/main" val="0"/>
              </a:ext>
            </a:extLst>
          </a:blip>
          <a:srcRect/>
          <a:stretch>
            <a:fillRect/>
          </a:stretch>
        </p:blipFill>
        <p:spPr bwMode="auto">
          <a:xfrm>
            <a:off x="1793440" y="231367"/>
            <a:ext cx="1481914" cy="827402"/>
          </a:xfrm>
          <a:prstGeom prst="rect">
            <a:avLst/>
          </a:prstGeom>
          <a:noFill/>
          <a:extLst>
            <a:ext uri="{909E8E84-426E-40DD-AFC4-6F175D3DCCD1}">
              <a14:hiddenFill xmlns:a14="http://schemas.microsoft.com/office/drawing/2010/main">
                <a:solidFill>
                  <a:srgbClr val="FFFFFF"/>
                </a:solidFill>
              </a14:hiddenFill>
            </a:ext>
          </a:extLst>
        </p:spPr>
      </p:pic>
      <p:pic>
        <p:nvPicPr>
          <p:cNvPr id="14" name="0B2F2334-5F09-4A72-92C1-07203C4260DD" descr="EB53DFA0-F9F9-4B91-ABFB-3D82AEFAABC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3144" y="262246"/>
            <a:ext cx="1259632" cy="756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p:cNvSpPr/>
          <p:nvPr/>
        </p:nvSpPr>
        <p:spPr>
          <a:xfrm>
            <a:off x="5181600" y="1018878"/>
            <a:ext cx="3962400" cy="515526"/>
          </a:xfrm>
          <a:prstGeom prst="rect">
            <a:avLst/>
          </a:prstGeom>
        </p:spPr>
        <p:txBody>
          <a:bodyPr wrap="square">
            <a:spAutoFit/>
          </a:bodyPr>
          <a:lstStyle/>
          <a:p>
            <a:pPr algn="ctr"/>
            <a:r>
              <a:rPr lang="en-GB" sz="1200" b="1" u="sng" dirty="0">
                <a:solidFill>
                  <a:srgbClr val="908270"/>
                </a:solidFill>
                <a:latin typeface="Arial Rounded MT Bold" pitchFamily="34" charset="0"/>
              </a:rPr>
              <a:t> </a:t>
            </a:r>
          </a:p>
          <a:p>
            <a:pPr algn="ctr"/>
            <a:endParaRPr lang="en-GB" sz="500" dirty="0">
              <a:solidFill>
                <a:srgbClr val="908270"/>
              </a:solidFill>
              <a:latin typeface="Arial Rounded MT Bold" pitchFamily="34" charset="0"/>
            </a:endParaRPr>
          </a:p>
          <a:p>
            <a:pPr algn="ctr"/>
            <a:endParaRPr lang="en-GB" sz="1050" dirty="0">
              <a:solidFill>
                <a:srgbClr val="908270"/>
              </a:solidFill>
              <a:latin typeface="Arial Rounded MT Bold" pitchFamily="34" charset="0"/>
            </a:endParaRPr>
          </a:p>
        </p:txBody>
      </p:sp>
      <p:sp>
        <p:nvSpPr>
          <p:cNvPr id="22" name="Rectangle 21"/>
          <p:cNvSpPr/>
          <p:nvPr/>
        </p:nvSpPr>
        <p:spPr>
          <a:xfrm>
            <a:off x="258769" y="3865269"/>
            <a:ext cx="4551256" cy="1615827"/>
          </a:xfrm>
          <a:prstGeom prst="rect">
            <a:avLst/>
          </a:prstGeom>
        </p:spPr>
        <p:txBody>
          <a:bodyPr wrap="square">
            <a:spAutoFit/>
          </a:bodyPr>
          <a:lstStyle/>
          <a:p>
            <a:pPr algn="ctr"/>
            <a:endParaRPr lang="en-GB" sz="1300" b="1" u="sng" dirty="0">
              <a:solidFill>
                <a:srgbClr val="908270"/>
              </a:solidFill>
              <a:latin typeface="Arial Rounded MT Bold" pitchFamily="34" charset="0"/>
            </a:endParaRPr>
          </a:p>
          <a:p>
            <a:pPr algn="ctr"/>
            <a:r>
              <a:rPr lang="en-GB" sz="1300" b="1" u="sng" dirty="0">
                <a:solidFill>
                  <a:srgbClr val="908270"/>
                </a:solidFill>
                <a:latin typeface="Arial Rounded MT Bold" pitchFamily="34" charset="0"/>
              </a:rPr>
              <a:t>Best Class Attendance</a:t>
            </a:r>
          </a:p>
          <a:p>
            <a:pPr algn="ctr"/>
            <a:endParaRPr lang="en-GB" sz="1300" b="1" u="sng" dirty="0">
              <a:solidFill>
                <a:srgbClr val="908270"/>
              </a:solidFill>
              <a:latin typeface="Arial Rounded MT Bold" pitchFamily="34" charset="0"/>
            </a:endParaRPr>
          </a:p>
          <a:p>
            <a:pPr algn="ctr"/>
            <a:r>
              <a:rPr lang="en-GB" sz="1200" dirty="0">
                <a:solidFill>
                  <a:srgbClr val="908270"/>
                </a:solidFill>
                <a:latin typeface="Arial Rounded MT Bold" pitchFamily="34" charset="0"/>
              </a:rPr>
              <a:t>Well done to Lime class for achieving the highest attendance last week, achieving 98.7%</a:t>
            </a:r>
          </a:p>
          <a:p>
            <a:pPr algn="ctr"/>
            <a:r>
              <a:rPr lang="en-GB" sz="1200" dirty="0">
                <a:solidFill>
                  <a:srgbClr val="908270"/>
                </a:solidFill>
                <a:latin typeface="Arial Rounded MT Bold" pitchFamily="34" charset="0"/>
              </a:rPr>
              <a:t>Lime class will be rewarded with a prize for their great efforts.</a:t>
            </a:r>
          </a:p>
          <a:p>
            <a:pPr algn="ctr"/>
            <a:r>
              <a:rPr lang="en-GB" sz="1200" dirty="0">
                <a:solidFill>
                  <a:srgbClr val="908270"/>
                </a:solidFill>
                <a:latin typeface="Arial Rounded MT Bold" pitchFamily="34" charset="0"/>
              </a:rPr>
              <a:t>Cyan class were second with 97.7%</a:t>
            </a:r>
          </a:p>
        </p:txBody>
      </p:sp>
      <p:sp>
        <p:nvSpPr>
          <p:cNvPr id="17" name="Rectangle 16"/>
          <p:cNvSpPr/>
          <p:nvPr/>
        </p:nvSpPr>
        <p:spPr>
          <a:xfrm>
            <a:off x="101790" y="5949422"/>
            <a:ext cx="4648200" cy="830997"/>
          </a:xfrm>
          <a:prstGeom prst="rect">
            <a:avLst/>
          </a:prstGeom>
          <a:ln w="28575">
            <a:solidFill>
              <a:srgbClr val="92D050"/>
            </a:solidFill>
          </a:ln>
        </p:spPr>
        <p:txBody>
          <a:bodyPr wrap="square">
            <a:spAutoFit/>
          </a:bodyPr>
          <a:lstStyle/>
          <a:p>
            <a:pPr algn="ctr"/>
            <a:r>
              <a:rPr lang="en-US" sz="1200" dirty="0"/>
              <a:t>At Hargrave Park School we believe that good attendance is vital for children’s :</a:t>
            </a:r>
            <a:endParaRPr lang="en-GB" sz="1200" dirty="0"/>
          </a:p>
          <a:p>
            <a:pPr lvl="0" algn="ctr"/>
            <a:r>
              <a:rPr lang="en-US" sz="1200" dirty="0"/>
              <a:t>Learning and progress, Academic achievement</a:t>
            </a:r>
            <a:r>
              <a:rPr lang="en-GB" sz="1200" dirty="0"/>
              <a:t>, </a:t>
            </a:r>
            <a:r>
              <a:rPr lang="en-US" sz="1200" dirty="0"/>
              <a:t>Mental Health and wellbeing,</a:t>
            </a:r>
            <a:r>
              <a:rPr lang="en-GB" sz="1200" dirty="0"/>
              <a:t> and </a:t>
            </a:r>
            <a:r>
              <a:rPr lang="en-US" sz="1200" dirty="0"/>
              <a:t>personal, social and emotional development</a:t>
            </a:r>
          </a:p>
        </p:txBody>
      </p:sp>
      <p:sp>
        <p:nvSpPr>
          <p:cNvPr id="19" name="Rounded Rectangle 18"/>
          <p:cNvSpPr/>
          <p:nvPr/>
        </p:nvSpPr>
        <p:spPr>
          <a:xfrm>
            <a:off x="602266" y="1961424"/>
            <a:ext cx="4345589" cy="45719"/>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graphicFrame>
        <p:nvGraphicFramePr>
          <p:cNvPr id="12" name="Chart 11">
            <a:extLst>
              <a:ext uri="{FF2B5EF4-FFF2-40B4-BE49-F238E27FC236}">
                <a16:creationId xmlns:a16="http://schemas.microsoft.com/office/drawing/2014/main" id="{00000000-0008-0000-0600-000004000000}"/>
              </a:ext>
            </a:extLst>
          </p:cNvPr>
          <p:cNvGraphicFramePr>
            <a:graphicFrameLocks/>
          </p:cNvGraphicFramePr>
          <p:nvPr>
            <p:extLst>
              <p:ext uri="{D42A27DB-BD31-4B8C-83A1-F6EECF244321}">
                <p14:modId xmlns:p14="http://schemas.microsoft.com/office/powerpoint/2010/main" val="2800074221"/>
              </p:ext>
            </p:extLst>
          </p:nvPr>
        </p:nvGraphicFramePr>
        <p:xfrm>
          <a:off x="0" y="1183973"/>
          <a:ext cx="5085686" cy="27432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6" name="Object 15">
            <a:extLst>
              <a:ext uri="{FF2B5EF4-FFF2-40B4-BE49-F238E27FC236}">
                <a16:creationId xmlns:a16="http://schemas.microsoft.com/office/drawing/2014/main" id="{0880AFC8-CFD6-4125-B5B6-AE6F4BFF7501}"/>
              </a:ext>
            </a:extLst>
          </p:cNvPr>
          <p:cNvGraphicFramePr>
            <a:graphicFrameLocks noChangeAspect="1"/>
          </p:cNvGraphicFramePr>
          <p:nvPr>
            <p:extLst>
              <p:ext uri="{D42A27DB-BD31-4B8C-83A1-F6EECF244321}">
                <p14:modId xmlns:p14="http://schemas.microsoft.com/office/powerpoint/2010/main" val="1078128127"/>
              </p:ext>
            </p:extLst>
          </p:nvPr>
        </p:nvGraphicFramePr>
        <p:xfrm>
          <a:off x="5257800" y="1924110"/>
          <a:ext cx="3759200" cy="4788679"/>
        </p:xfrm>
        <a:graphic>
          <a:graphicData uri="http://schemas.openxmlformats.org/presentationml/2006/ole">
            <mc:AlternateContent xmlns:mc="http://schemas.openxmlformats.org/markup-compatibility/2006">
              <mc:Choice xmlns:v="urn:schemas-microsoft-com:vml" Requires="v">
                <p:oleObj spid="_x0000_s5139" name="Acrobat Document" r:id="rId7" imgW="5667214" imgH="8019731" progId="AcroExch.Document.DC">
                  <p:embed/>
                </p:oleObj>
              </mc:Choice>
              <mc:Fallback>
                <p:oleObj name="Acrobat Document" r:id="rId7" imgW="5667214" imgH="8019731" progId="AcroExch.Document.DC">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7800" y="1924110"/>
                        <a:ext cx="3759200" cy="4788679"/>
                      </a:xfrm>
                      <a:prstGeom prst="rect">
                        <a:avLst/>
                      </a:prstGeom>
                      <a:noFill/>
                      <a:ln>
                        <a:noFill/>
                      </a:ln>
                    </p:spPr>
                  </p:pic>
                </p:oleObj>
              </mc:Fallback>
            </mc:AlternateContent>
          </a:graphicData>
        </a:graphic>
      </p:graphicFrame>
      <p:sp>
        <p:nvSpPr>
          <p:cNvPr id="18" name="Rounded Rectangle 6">
            <a:extLst>
              <a:ext uri="{FF2B5EF4-FFF2-40B4-BE49-F238E27FC236}">
                <a16:creationId xmlns:a16="http://schemas.microsoft.com/office/drawing/2014/main" id="{D48E6B06-8D40-42A5-BAB7-1174691D6677}"/>
              </a:ext>
            </a:extLst>
          </p:cNvPr>
          <p:cNvSpPr/>
          <p:nvPr/>
        </p:nvSpPr>
        <p:spPr>
          <a:xfrm>
            <a:off x="5257800" y="1121855"/>
            <a:ext cx="3767105" cy="648072"/>
          </a:xfrm>
          <a:prstGeom prst="roundRect">
            <a:avLst/>
          </a:prstGeom>
          <a:solidFill>
            <a:srgbClr val="908270"/>
          </a:solidFill>
          <a:ln>
            <a:solidFill>
              <a:srgbClr val="908270"/>
            </a:solidFill>
          </a:ln>
        </p:spPr>
        <p:style>
          <a:lnRef idx="2">
            <a:schemeClr val="accent1">
              <a:shade val="50000"/>
            </a:schemeClr>
          </a:lnRef>
          <a:fillRef idx="1">
            <a:schemeClr val="accent1"/>
          </a:fillRef>
          <a:effectRef idx="0">
            <a:schemeClr val="accent1"/>
          </a:effectRef>
          <a:fontRef idx="minor">
            <a:schemeClr val="lt1"/>
          </a:fontRef>
        </p:style>
        <p:txBody>
          <a:bodyPr lIns="91413" tIns="45707" rIns="91413" bIns="45707" rtlCol="0" anchor="ctr"/>
          <a:lstStyle/>
          <a:p>
            <a:pPr algn="ctr"/>
            <a:r>
              <a:rPr lang="en-GB" sz="2400" b="1" dirty="0">
                <a:solidFill>
                  <a:schemeClr val="bg1"/>
                </a:solidFill>
                <a:latin typeface="Comic Sans MS" panose="030F0702030302020204" pitchFamily="66" charset="0"/>
              </a:rPr>
              <a:t>Supporting your child's attendance</a:t>
            </a:r>
          </a:p>
        </p:txBody>
      </p:sp>
    </p:spTree>
    <p:extLst>
      <p:ext uri="{BB962C8B-B14F-4D97-AF65-F5344CB8AC3E}">
        <p14:creationId xmlns:p14="http://schemas.microsoft.com/office/powerpoint/2010/main" val="2564643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4073" y="86817"/>
            <a:ext cx="8971696" cy="905232"/>
          </a:xfrm>
          <a:prstGeom prst="rect">
            <a:avLst/>
          </a:prstGeom>
          <a:solidFill>
            <a:srgbClr val="908270"/>
          </a:solidFill>
          <a:ln>
            <a:solidFill>
              <a:srgbClr val="9082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ed Rectangle 15"/>
          <p:cNvSpPr/>
          <p:nvPr/>
        </p:nvSpPr>
        <p:spPr>
          <a:xfrm>
            <a:off x="3203848" y="1082231"/>
            <a:ext cx="5811007" cy="2864845"/>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50000"/>
                </a:schemeClr>
              </a:solidFill>
            </a:endParaRPr>
          </a:p>
        </p:txBody>
      </p:sp>
      <p:sp>
        <p:nvSpPr>
          <p:cNvPr id="12" name="Rounded Rectangle 11"/>
          <p:cNvSpPr/>
          <p:nvPr/>
        </p:nvSpPr>
        <p:spPr>
          <a:xfrm>
            <a:off x="85933" y="1061510"/>
            <a:ext cx="3024336" cy="3966872"/>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50000"/>
                </a:schemeClr>
              </a:solidFill>
            </a:endParaRPr>
          </a:p>
        </p:txBody>
      </p:sp>
      <p:sp>
        <p:nvSpPr>
          <p:cNvPr id="13" name="TextBox 12"/>
          <p:cNvSpPr txBox="1"/>
          <p:nvPr/>
        </p:nvSpPr>
        <p:spPr>
          <a:xfrm>
            <a:off x="154310" y="1699067"/>
            <a:ext cx="2574280" cy="3139321"/>
          </a:xfrm>
          <a:prstGeom prst="rect">
            <a:avLst/>
          </a:prstGeom>
          <a:noFill/>
        </p:spPr>
        <p:txBody>
          <a:bodyPr wrap="square" rtlCol="0">
            <a:spAutoFit/>
          </a:bodyPr>
          <a:lstStyle/>
          <a:p>
            <a:pPr lvl="0"/>
            <a:r>
              <a:rPr lang="en-GB" sz="1200" dirty="0"/>
              <a:t>Toothache</a:t>
            </a:r>
          </a:p>
          <a:p>
            <a:pPr lvl="0"/>
            <a:r>
              <a:rPr lang="en-GB" sz="1200" dirty="0"/>
              <a:t>Earache </a:t>
            </a:r>
          </a:p>
          <a:p>
            <a:pPr lvl="0"/>
            <a:r>
              <a:rPr lang="en-GB" sz="1200" dirty="0"/>
              <a:t>Headache</a:t>
            </a:r>
          </a:p>
          <a:p>
            <a:pPr lvl="0"/>
            <a:r>
              <a:rPr lang="en-GB" sz="1200" dirty="0"/>
              <a:t>Sore throat</a:t>
            </a:r>
          </a:p>
          <a:p>
            <a:pPr lvl="0"/>
            <a:r>
              <a:rPr lang="en-GB" sz="1200" dirty="0"/>
              <a:t>Conjunctivitis</a:t>
            </a:r>
          </a:p>
          <a:p>
            <a:pPr lvl="0"/>
            <a:r>
              <a:rPr lang="en-GB" sz="1200" dirty="0"/>
              <a:t>Glandular Fever</a:t>
            </a:r>
          </a:p>
          <a:p>
            <a:pPr lvl="0"/>
            <a:r>
              <a:rPr lang="en-GB" sz="1200" dirty="0"/>
              <a:t>Head lice</a:t>
            </a:r>
          </a:p>
          <a:p>
            <a:pPr lvl="0"/>
            <a:r>
              <a:rPr lang="en-GB" sz="1200" dirty="0" err="1"/>
              <a:t>Molluscum</a:t>
            </a:r>
            <a:r>
              <a:rPr lang="en-GB" sz="1200" dirty="0"/>
              <a:t> </a:t>
            </a:r>
            <a:r>
              <a:rPr lang="en-GB" sz="1200" dirty="0" err="1"/>
              <a:t>Contagiosum</a:t>
            </a:r>
            <a:r>
              <a:rPr lang="en-GB" sz="1200" dirty="0"/>
              <a:t> (viral skin condition)</a:t>
            </a:r>
          </a:p>
          <a:p>
            <a:pPr lvl="0"/>
            <a:r>
              <a:rPr lang="en-GB" sz="1200" dirty="0"/>
              <a:t>Ringworm</a:t>
            </a:r>
          </a:p>
          <a:p>
            <a:pPr lvl="0"/>
            <a:r>
              <a:rPr lang="en-GB" sz="1200" dirty="0"/>
              <a:t>Threadworm</a:t>
            </a:r>
          </a:p>
          <a:p>
            <a:pPr lvl="0"/>
            <a:r>
              <a:rPr lang="en-GB" sz="1200" dirty="0"/>
              <a:t>Warts and Verrucae</a:t>
            </a:r>
          </a:p>
          <a:p>
            <a:pPr lvl="0"/>
            <a:r>
              <a:rPr lang="en-GB" sz="1200" dirty="0"/>
              <a:t>Cough/Cold – If your child has asthma, remember they may need their blue inhaler more often</a:t>
            </a:r>
          </a:p>
          <a:p>
            <a:pPr lvl="0"/>
            <a:r>
              <a:rPr lang="en-GB" sz="1200" dirty="0"/>
              <a:t>Hand, Foot and Mouth</a:t>
            </a:r>
          </a:p>
        </p:txBody>
      </p:sp>
      <p:sp>
        <p:nvSpPr>
          <p:cNvPr id="14" name="TextBox 13"/>
          <p:cNvSpPr txBox="1"/>
          <p:nvPr/>
        </p:nvSpPr>
        <p:spPr>
          <a:xfrm>
            <a:off x="463939" y="1061510"/>
            <a:ext cx="2808312" cy="646331"/>
          </a:xfrm>
          <a:prstGeom prst="rect">
            <a:avLst/>
          </a:prstGeom>
          <a:noFill/>
        </p:spPr>
        <p:txBody>
          <a:bodyPr wrap="square" rtlCol="0">
            <a:spAutoFit/>
          </a:bodyPr>
          <a:lstStyle/>
          <a:p>
            <a:r>
              <a:rPr lang="en-GB" b="1" u="sng" dirty="0">
                <a:solidFill>
                  <a:schemeClr val="bg1">
                    <a:lumMod val="50000"/>
                  </a:schemeClr>
                </a:solidFill>
              </a:rPr>
              <a:t>Your child can attend school with…</a:t>
            </a:r>
          </a:p>
        </p:txBody>
      </p:sp>
      <p:sp>
        <p:nvSpPr>
          <p:cNvPr id="15" name="Rectangle 14"/>
          <p:cNvSpPr/>
          <p:nvPr/>
        </p:nvSpPr>
        <p:spPr>
          <a:xfrm>
            <a:off x="3347864" y="1052736"/>
            <a:ext cx="5496871" cy="2769989"/>
          </a:xfrm>
          <a:prstGeom prst="rect">
            <a:avLst/>
          </a:prstGeom>
        </p:spPr>
        <p:txBody>
          <a:bodyPr wrap="square">
            <a:spAutoFit/>
          </a:bodyPr>
          <a:lstStyle/>
          <a:p>
            <a:r>
              <a:rPr lang="en-GB" b="1" u="sng" dirty="0">
                <a:solidFill>
                  <a:schemeClr val="bg1">
                    <a:lumMod val="50000"/>
                  </a:schemeClr>
                </a:solidFill>
              </a:rPr>
              <a:t>If your child has been diagnosed with the following:</a:t>
            </a:r>
          </a:p>
          <a:p>
            <a:pPr lvl="0"/>
            <a:r>
              <a:rPr lang="en-GB" sz="1200" b="1" dirty="0"/>
              <a:t>Chicken pox </a:t>
            </a:r>
            <a:r>
              <a:rPr lang="en-GB" sz="1200" dirty="0"/>
              <a:t>– Child can return to school once all spots have crusted over</a:t>
            </a:r>
          </a:p>
          <a:p>
            <a:pPr lvl="0"/>
            <a:r>
              <a:rPr lang="en-GB" sz="1200" b="1" dirty="0"/>
              <a:t>Diarrhoea and vomiting </a:t>
            </a:r>
            <a:r>
              <a:rPr lang="en-GB" sz="1200" dirty="0"/>
              <a:t>– can return to school </a:t>
            </a:r>
            <a:r>
              <a:rPr lang="en-GB" sz="1200" b="1" u="sng" dirty="0"/>
              <a:t>48 hours from the last episode </a:t>
            </a:r>
            <a:r>
              <a:rPr lang="en-GB" sz="1200" dirty="0"/>
              <a:t>of diarrhoea or vomiting</a:t>
            </a:r>
          </a:p>
          <a:p>
            <a:pPr lvl="0"/>
            <a:r>
              <a:rPr lang="en-GB" sz="1200" b="1" dirty="0"/>
              <a:t>Influenza (flu)</a:t>
            </a:r>
            <a:r>
              <a:rPr lang="en-GB" sz="1200" dirty="0"/>
              <a:t> – Children should return to school as soon as they have recovered</a:t>
            </a:r>
          </a:p>
          <a:p>
            <a:pPr lvl="0"/>
            <a:r>
              <a:rPr lang="en-GB" sz="1200" b="1" dirty="0"/>
              <a:t>German Measles (Rubella) </a:t>
            </a:r>
            <a:r>
              <a:rPr lang="en-GB" sz="1200" dirty="0"/>
              <a:t>– Keep off of school for 6 days from onset of rash</a:t>
            </a:r>
          </a:p>
          <a:p>
            <a:pPr lvl="0"/>
            <a:r>
              <a:rPr lang="en-GB" sz="1200" b="1" dirty="0"/>
              <a:t>Impetigo</a:t>
            </a:r>
            <a:r>
              <a:rPr lang="en-GB" sz="1200" dirty="0"/>
              <a:t> – Keep off of school until lesions are crusted/healed, or 48 hours after starting antibiotic treatment.</a:t>
            </a:r>
          </a:p>
          <a:p>
            <a:pPr lvl="0"/>
            <a:r>
              <a:rPr lang="en-GB" sz="1200" b="1" dirty="0"/>
              <a:t>Measles</a:t>
            </a:r>
            <a:r>
              <a:rPr lang="en-GB" sz="1200" dirty="0"/>
              <a:t> – Keep child off of school for 4 days from the onset of rash</a:t>
            </a:r>
          </a:p>
          <a:p>
            <a:pPr lvl="0"/>
            <a:r>
              <a:rPr lang="en-GB" sz="1200" b="1" dirty="0"/>
              <a:t>Mumps</a:t>
            </a:r>
            <a:r>
              <a:rPr lang="en-GB" sz="1200" dirty="0"/>
              <a:t> – Keep off of school for 5 days from onset of swollen glands</a:t>
            </a:r>
          </a:p>
          <a:p>
            <a:pPr lvl="0"/>
            <a:r>
              <a:rPr lang="en-GB" sz="1200" b="1" dirty="0"/>
              <a:t>Scabies</a:t>
            </a:r>
            <a:r>
              <a:rPr lang="en-GB" sz="1200" dirty="0"/>
              <a:t> – Child can return after first treatment</a:t>
            </a:r>
          </a:p>
          <a:p>
            <a:pPr lvl="0"/>
            <a:r>
              <a:rPr lang="en-GB" sz="1200" b="1" dirty="0"/>
              <a:t>Whooping cough </a:t>
            </a:r>
            <a:r>
              <a:rPr lang="en-GB" sz="1200" dirty="0"/>
              <a:t>– 5 days from starting antibiotic treatment, or 21 days from onset of illness if no antibiotic treatment has been given.  </a:t>
            </a:r>
          </a:p>
          <a:p>
            <a:pPr lvl="0"/>
            <a:r>
              <a:rPr lang="en-GB" sz="1200" b="1" dirty="0"/>
              <a:t>                     Doctors notes will be required for all of the above </a:t>
            </a:r>
          </a:p>
        </p:txBody>
      </p:sp>
      <p:sp>
        <p:nvSpPr>
          <p:cNvPr id="17" name="Rectangle 16"/>
          <p:cNvSpPr/>
          <p:nvPr/>
        </p:nvSpPr>
        <p:spPr>
          <a:xfrm>
            <a:off x="3179376" y="3887256"/>
            <a:ext cx="5823081" cy="1477328"/>
          </a:xfrm>
          <a:prstGeom prst="rect">
            <a:avLst/>
          </a:prstGeom>
        </p:spPr>
        <p:txBody>
          <a:bodyPr wrap="square">
            <a:spAutoFit/>
          </a:bodyPr>
          <a:lstStyle/>
          <a:p>
            <a:r>
              <a:rPr lang="en-GB" b="1" u="sng" dirty="0">
                <a:solidFill>
                  <a:schemeClr val="bg1">
                    <a:lumMod val="50000"/>
                  </a:schemeClr>
                </a:solidFill>
              </a:rPr>
              <a:t>Medication in School</a:t>
            </a:r>
          </a:p>
          <a:p>
            <a:r>
              <a:rPr lang="en-GB" sz="1200" dirty="0"/>
              <a:t>Your child does not need to be kept at home, just because they are taking medication. If your child needs to take prescribed medication during the school day,  please complete the medical consent form which can be found on the </a:t>
            </a:r>
            <a:r>
              <a:rPr lang="en-GB" sz="1200" dirty="0" err="1"/>
              <a:t>Piota</a:t>
            </a:r>
            <a:r>
              <a:rPr lang="en-GB" sz="1200" dirty="0"/>
              <a:t> app</a:t>
            </a:r>
          </a:p>
          <a:p>
            <a:endParaRPr lang="en-GB" sz="1200" dirty="0"/>
          </a:p>
          <a:p>
            <a:endParaRPr lang="en-GB" sz="1200" dirty="0"/>
          </a:p>
          <a:p>
            <a:endParaRPr lang="en-GB" sz="1200" dirty="0"/>
          </a:p>
        </p:txBody>
      </p:sp>
      <p:sp>
        <p:nvSpPr>
          <p:cNvPr id="19" name="10-Point Star 18"/>
          <p:cNvSpPr/>
          <p:nvPr/>
        </p:nvSpPr>
        <p:spPr>
          <a:xfrm>
            <a:off x="30441" y="4953531"/>
            <a:ext cx="1512168" cy="1419461"/>
          </a:xfrm>
          <a:prstGeom prst="star10">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dirty="0"/>
          </a:p>
          <a:p>
            <a:pPr algn="ctr"/>
            <a:r>
              <a:rPr lang="en-GB" sz="3200" b="1" u="sng" dirty="0">
                <a:solidFill>
                  <a:schemeClr val="bg1">
                    <a:lumMod val="50000"/>
                  </a:schemeClr>
                </a:solidFill>
              </a:rPr>
              <a:t>37.5</a:t>
            </a:r>
          </a:p>
        </p:txBody>
      </p:sp>
      <p:sp>
        <p:nvSpPr>
          <p:cNvPr id="20" name="TextBox 19"/>
          <p:cNvSpPr txBox="1"/>
          <p:nvPr/>
        </p:nvSpPr>
        <p:spPr>
          <a:xfrm>
            <a:off x="56900" y="5028382"/>
            <a:ext cx="1512168" cy="738664"/>
          </a:xfrm>
          <a:prstGeom prst="rect">
            <a:avLst/>
          </a:prstGeom>
          <a:noFill/>
        </p:spPr>
        <p:txBody>
          <a:bodyPr wrap="square" rtlCol="0">
            <a:spAutoFit/>
          </a:bodyPr>
          <a:lstStyle/>
          <a:p>
            <a:pPr algn="ctr"/>
            <a:r>
              <a:rPr lang="en-GB" sz="1400" b="1" dirty="0">
                <a:solidFill>
                  <a:schemeClr val="bg1">
                    <a:lumMod val="50000"/>
                  </a:schemeClr>
                </a:solidFill>
              </a:rPr>
              <a:t>A raised temperature         is over </a:t>
            </a:r>
          </a:p>
        </p:txBody>
      </p:sp>
      <p:sp>
        <p:nvSpPr>
          <p:cNvPr id="21" name="10-Point Star 20"/>
          <p:cNvSpPr/>
          <p:nvPr/>
        </p:nvSpPr>
        <p:spPr>
          <a:xfrm>
            <a:off x="7883077" y="3410998"/>
            <a:ext cx="1152128" cy="756084"/>
          </a:xfrm>
          <a:prstGeom prst="star10">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bg1">
                    <a:lumMod val="50000"/>
                  </a:schemeClr>
                </a:solidFill>
              </a:rPr>
              <a:t>Appointments to be made after school</a:t>
            </a:r>
          </a:p>
        </p:txBody>
      </p:sp>
      <p:pic>
        <p:nvPicPr>
          <p:cNvPr id="23" name="0B2F2334-5F09-4A72-92C1-07203C4260DD" descr="EB53DFA0-F9F9-4B91-ABFB-3D82AEFAABC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500" y="161117"/>
            <a:ext cx="1259632" cy="756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p:cNvSpPr txBox="1"/>
          <p:nvPr/>
        </p:nvSpPr>
        <p:spPr>
          <a:xfrm>
            <a:off x="971600" y="310306"/>
            <a:ext cx="7579382" cy="523220"/>
          </a:xfrm>
          <a:prstGeom prst="rect">
            <a:avLst/>
          </a:prstGeom>
          <a:noFill/>
        </p:spPr>
        <p:txBody>
          <a:bodyPr wrap="square" rtlCol="0">
            <a:spAutoFit/>
          </a:bodyPr>
          <a:lstStyle/>
          <a:p>
            <a:pPr algn="r"/>
            <a:r>
              <a:rPr lang="en-GB" sz="2800" b="1" dirty="0">
                <a:solidFill>
                  <a:schemeClr val="bg1"/>
                </a:solidFill>
                <a:latin typeface="Comic Sans MS" panose="030F0702030302020204" pitchFamily="66" charset="0"/>
              </a:rPr>
              <a:t>Supporting your child’s attendance</a:t>
            </a:r>
          </a:p>
        </p:txBody>
      </p:sp>
      <p:sp>
        <p:nvSpPr>
          <p:cNvPr id="25" name="Rectangle 24"/>
          <p:cNvSpPr/>
          <p:nvPr/>
        </p:nvSpPr>
        <p:spPr>
          <a:xfrm>
            <a:off x="49871" y="6419853"/>
            <a:ext cx="8971696" cy="410158"/>
          </a:xfrm>
          <a:prstGeom prst="rect">
            <a:avLst/>
          </a:prstGeom>
          <a:solidFill>
            <a:srgbClr val="908270"/>
          </a:solidFill>
          <a:ln>
            <a:solidFill>
              <a:srgbClr val="9082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55779" y="6381365"/>
            <a:ext cx="9252520" cy="492443"/>
          </a:xfrm>
          <a:prstGeom prst="rect">
            <a:avLst/>
          </a:prstGeom>
          <a:noFill/>
        </p:spPr>
        <p:txBody>
          <a:bodyPr wrap="square" rtlCol="0">
            <a:spAutoFit/>
          </a:bodyPr>
          <a:lstStyle/>
          <a:p>
            <a:pPr algn="ctr"/>
            <a:r>
              <a:rPr lang="en-GB" sz="1300" b="1" dirty="0">
                <a:solidFill>
                  <a:schemeClr val="bg1"/>
                </a:solidFill>
              </a:rPr>
              <a:t>Email your appointment letters to:   </a:t>
            </a:r>
            <a:r>
              <a:rPr lang="en-GB" sz="1300" b="1" dirty="0">
                <a:solidFill>
                  <a:schemeClr val="bg1"/>
                </a:solidFill>
                <a:hlinkClick r:id="rId3"/>
              </a:rPr>
              <a:t>parents@hargravepark.islington.sch.uk</a:t>
            </a:r>
            <a:r>
              <a:rPr lang="en-GB" sz="1300" b="1" dirty="0">
                <a:solidFill>
                  <a:schemeClr val="bg1"/>
                </a:solidFill>
              </a:rPr>
              <a:t>  </a:t>
            </a:r>
          </a:p>
          <a:p>
            <a:pPr algn="ctr"/>
            <a:r>
              <a:rPr lang="en-GB" sz="1300" b="1" dirty="0">
                <a:solidFill>
                  <a:schemeClr val="bg1"/>
                </a:solidFill>
              </a:rPr>
              <a:t>If your child is ill, please call 020 7272 3989 choose option 1 to report your child’s absence</a:t>
            </a:r>
          </a:p>
        </p:txBody>
      </p:sp>
      <p:sp>
        <p:nvSpPr>
          <p:cNvPr id="2" name="Rectangle 1"/>
          <p:cNvSpPr/>
          <p:nvPr/>
        </p:nvSpPr>
        <p:spPr>
          <a:xfrm>
            <a:off x="3203848" y="4751383"/>
            <a:ext cx="4320480" cy="1107996"/>
          </a:xfrm>
          <a:prstGeom prst="rect">
            <a:avLst/>
          </a:prstGeom>
        </p:spPr>
        <p:txBody>
          <a:bodyPr wrap="square">
            <a:spAutoFit/>
          </a:bodyPr>
          <a:lstStyle/>
          <a:p>
            <a:r>
              <a:rPr lang="en-GB" b="1" u="sng" dirty="0">
                <a:solidFill>
                  <a:schemeClr val="bg1">
                    <a:lumMod val="50000"/>
                  </a:schemeClr>
                </a:solidFill>
              </a:rPr>
              <a:t>Bumped Heads</a:t>
            </a:r>
          </a:p>
          <a:p>
            <a:r>
              <a:rPr lang="en-GB" sz="1200" dirty="0"/>
              <a:t>If your child has bumped their head, you will only be called  if your child complains of feeling sick, dizziness and/or headache. A message will be sent home via text or email informing you if they did bump their head during the day</a:t>
            </a:r>
          </a:p>
        </p:txBody>
      </p:sp>
      <p:sp>
        <p:nvSpPr>
          <p:cNvPr id="3" name="Rectangle 2"/>
          <p:cNvSpPr/>
          <p:nvPr/>
        </p:nvSpPr>
        <p:spPr>
          <a:xfrm>
            <a:off x="1565184" y="5813758"/>
            <a:ext cx="7437273" cy="584775"/>
          </a:xfrm>
          <a:prstGeom prst="rect">
            <a:avLst/>
          </a:prstGeom>
        </p:spPr>
        <p:txBody>
          <a:bodyPr wrap="square">
            <a:spAutoFit/>
          </a:bodyPr>
          <a:lstStyle/>
          <a:p>
            <a:r>
              <a:rPr lang="en-GB" sz="1600" dirty="0"/>
              <a:t>Please make sure that all contact details are up to date in case your child is not well enough to stay in school. </a:t>
            </a:r>
          </a:p>
        </p:txBody>
      </p:sp>
    </p:spTree>
    <p:extLst>
      <p:ext uri="{BB962C8B-B14F-4D97-AF65-F5344CB8AC3E}">
        <p14:creationId xmlns:p14="http://schemas.microsoft.com/office/powerpoint/2010/main" val="1518446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0B2F2334-5F09-4A72-92C1-07203C4260DD" descr="EB53DFA0-F9F9-4B91-ABFB-3D82AEFAABC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138" y="260648"/>
            <a:ext cx="1259632" cy="756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p:cNvSpPr txBox="1"/>
          <p:nvPr/>
        </p:nvSpPr>
        <p:spPr>
          <a:xfrm>
            <a:off x="1979712" y="167202"/>
            <a:ext cx="7992888" cy="646331"/>
          </a:xfrm>
          <a:prstGeom prst="rect">
            <a:avLst/>
          </a:prstGeom>
          <a:noFill/>
        </p:spPr>
        <p:txBody>
          <a:bodyPr wrap="square" rtlCol="0">
            <a:spAutoFit/>
          </a:bodyPr>
          <a:lstStyle/>
          <a:p>
            <a:r>
              <a:rPr lang="en-GB" sz="3600" b="1" dirty="0">
                <a:solidFill>
                  <a:prstClr val="white"/>
                </a:solidFill>
                <a:latin typeface="Comic Sans MS" panose="030F0702030302020204" pitchFamily="66" charset="0"/>
              </a:rPr>
              <a:t>Newsletter  </a:t>
            </a:r>
            <a:r>
              <a:rPr lang="en-GB" sz="2000" b="1" dirty="0">
                <a:solidFill>
                  <a:prstClr val="white"/>
                </a:solidFill>
                <a:latin typeface="Comic Sans MS" panose="030F0702030302020204" pitchFamily="66" charset="0"/>
              </a:rPr>
              <a:t>15</a:t>
            </a:r>
            <a:r>
              <a:rPr lang="en-GB" sz="2000" b="1" baseline="30000" dirty="0">
                <a:solidFill>
                  <a:prstClr val="white"/>
                </a:solidFill>
                <a:latin typeface="Comic Sans MS" panose="030F0702030302020204" pitchFamily="66" charset="0"/>
              </a:rPr>
              <a:t>th</a:t>
            </a:r>
            <a:r>
              <a:rPr lang="en-GB" sz="2000" b="1" dirty="0">
                <a:solidFill>
                  <a:prstClr val="white"/>
                </a:solidFill>
                <a:latin typeface="Comic Sans MS" panose="030F0702030302020204" pitchFamily="66" charset="0"/>
              </a:rPr>
              <a:t> September 2017</a:t>
            </a:r>
          </a:p>
        </p:txBody>
      </p:sp>
      <p:sp>
        <p:nvSpPr>
          <p:cNvPr id="5" name="Rectangle 4"/>
          <p:cNvSpPr/>
          <p:nvPr/>
        </p:nvSpPr>
        <p:spPr>
          <a:xfrm>
            <a:off x="59446" y="112048"/>
            <a:ext cx="8977050" cy="6629320"/>
          </a:xfrm>
          <a:prstGeom prst="rect">
            <a:avLst/>
          </a:prstGeom>
          <a:noFill/>
          <a:ln w="76200">
            <a:solidFill>
              <a:srgbClr val="9082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 name="Rectangle 5"/>
          <p:cNvSpPr/>
          <p:nvPr/>
        </p:nvSpPr>
        <p:spPr>
          <a:xfrm>
            <a:off x="64800" y="55981"/>
            <a:ext cx="8971696" cy="858865"/>
          </a:xfrm>
          <a:prstGeom prst="rect">
            <a:avLst/>
          </a:prstGeom>
          <a:solidFill>
            <a:srgbClr val="908270"/>
          </a:solidFill>
          <a:ln>
            <a:solidFill>
              <a:srgbClr val="9082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27" name="0B2F2334-5F09-4A72-92C1-07203C4260DD" descr="EB53DFA0-F9F9-4B91-ABFB-3D82AEFAABC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9" y="158214"/>
            <a:ext cx="1259632" cy="756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2771802" y="228753"/>
            <a:ext cx="6097498" cy="461665"/>
          </a:xfrm>
          <a:prstGeom prst="rect">
            <a:avLst/>
          </a:prstGeom>
          <a:noFill/>
        </p:spPr>
        <p:txBody>
          <a:bodyPr wrap="square" rtlCol="0">
            <a:spAutoFit/>
          </a:bodyPr>
          <a:lstStyle/>
          <a:p>
            <a:pPr algn="r"/>
            <a:r>
              <a:rPr lang="en-GB" sz="2400" b="1" dirty="0">
                <a:solidFill>
                  <a:prstClr val="white"/>
                </a:solidFill>
                <a:latin typeface="Comic Sans MS" panose="030F0702030302020204" pitchFamily="66" charset="0"/>
              </a:rPr>
              <a:t>Friday 1</a:t>
            </a:r>
            <a:r>
              <a:rPr lang="en-GB" sz="2400" b="1" baseline="30000" dirty="0">
                <a:solidFill>
                  <a:prstClr val="white"/>
                </a:solidFill>
                <a:latin typeface="Comic Sans MS" panose="030F0702030302020204" pitchFamily="66" charset="0"/>
              </a:rPr>
              <a:t>st</a:t>
            </a:r>
            <a:r>
              <a:rPr lang="en-GB" sz="2400" b="1" dirty="0">
                <a:solidFill>
                  <a:prstClr val="white"/>
                </a:solidFill>
                <a:latin typeface="Comic Sans MS" panose="030F0702030302020204" pitchFamily="66" charset="0"/>
              </a:rPr>
              <a:t> December</a:t>
            </a:r>
          </a:p>
        </p:txBody>
      </p:sp>
      <p:sp>
        <p:nvSpPr>
          <p:cNvPr id="2" name="TextBox 1"/>
          <p:cNvSpPr txBox="1"/>
          <p:nvPr/>
        </p:nvSpPr>
        <p:spPr>
          <a:xfrm>
            <a:off x="310263" y="1050356"/>
            <a:ext cx="4585773" cy="2215991"/>
          </a:xfrm>
          <a:prstGeom prst="rect">
            <a:avLst/>
          </a:prstGeom>
          <a:noFill/>
        </p:spPr>
        <p:txBody>
          <a:bodyPr wrap="square" rtlCol="0">
            <a:spAutoFit/>
          </a:bodyPr>
          <a:lstStyle/>
          <a:p>
            <a:r>
              <a:rPr lang="en-GB" sz="2000" dirty="0">
                <a:solidFill>
                  <a:srgbClr val="908270"/>
                </a:solidFill>
                <a:latin typeface="Arial Rounded MT Bold" panose="020F0704030504030204" pitchFamily="34" charset="0"/>
              </a:rPr>
              <a:t>Looking ahead to 2024…</a:t>
            </a:r>
          </a:p>
          <a:p>
            <a:endParaRPr lang="en-GB" dirty="0">
              <a:solidFill>
                <a:srgbClr val="908270"/>
              </a:solidFill>
              <a:latin typeface="Arial Rounded MT Bold" panose="020F0704030504030204" pitchFamily="34" charset="0"/>
            </a:endParaRPr>
          </a:p>
          <a:p>
            <a:endParaRPr lang="en-GB" dirty="0">
              <a:solidFill>
                <a:srgbClr val="908270"/>
              </a:solidFill>
              <a:latin typeface="Arial Rounded MT Bold" panose="020F0704030504030204" pitchFamily="34" charset="0"/>
            </a:endParaRPr>
          </a:p>
          <a:p>
            <a:r>
              <a:rPr lang="en-GB" dirty="0">
                <a:solidFill>
                  <a:srgbClr val="908270"/>
                </a:solidFill>
                <a:latin typeface="Arial Rounded MT Bold" panose="020F0704030504030204" pitchFamily="34" charset="0"/>
              </a:rPr>
              <a:t>Week beginning 15</a:t>
            </a:r>
            <a:r>
              <a:rPr lang="en-GB" baseline="30000" dirty="0">
                <a:solidFill>
                  <a:srgbClr val="908270"/>
                </a:solidFill>
                <a:latin typeface="Arial Rounded MT Bold" panose="020F0704030504030204" pitchFamily="34" charset="0"/>
              </a:rPr>
              <a:t>th</a:t>
            </a:r>
            <a:r>
              <a:rPr lang="en-GB" dirty="0">
                <a:solidFill>
                  <a:srgbClr val="908270"/>
                </a:solidFill>
                <a:latin typeface="Arial Rounded MT Bold" panose="020F0704030504030204" pitchFamily="34" charset="0"/>
              </a:rPr>
              <a:t> January </a:t>
            </a:r>
          </a:p>
          <a:p>
            <a:r>
              <a:rPr lang="en-GB" sz="1600" dirty="0">
                <a:solidFill>
                  <a:srgbClr val="00ADDA"/>
                </a:solidFill>
                <a:latin typeface="Arial Rounded MT Bold" panose="020F0704030504030204" pitchFamily="34" charset="0"/>
              </a:rPr>
              <a:t>Orange Class daily swimming lessons</a:t>
            </a:r>
          </a:p>
          <a:p>
            <a:r>
              <a:rPr lang="en-GB" sz="1600" dirty="0">
                <a:solidFill>
                  <a:srgbClr val="009B00"/>
                </a:solidFill>
                <a:latin typeface="Arial Rounded MT Bold" panose="020F0704030504030204" pitchFamily="34" charset="0"/>
              </a:rPr>
              <a:t>Climate Change for Kids project continues with the Garden Classroom</a:t>
            </a:r>
          </a:p>
          <a:p>
            <a:r>
              <a:rPr lang="en-GB" sz="1200" dirty="0">
                <a:solidFill>
                  <a:srgbClr val="009B00"/>
                </a:solidFill>
                <a:latin typeface="Arial Rounded MT Bold" panose="020F0704030504030204" pitchFamily="34" charset="0"/>
                <a:hlinkClick r:id="rId3"/>
              </a:rPr>
              <a:t>https://www.thegardenclassroom.org.uk/</a:t>
            </a:r>
            <a:r>
              <a:rPr lang="en-GB" sz="1200" dirty="0">
                <a:solidFill>
                  <a:srgbClr val="009B00"/>
                </a:solidFill>
                <a:latin typeface="Arial Rounded MT Bold" panose="020F0704030504030204" pitchFamily="34" charset="0"/>
              </a:rPr>
              <a:t> </a:t>
            </a:r>
          </a:p>
        </p:txBody>
      </p:sp>
      <p:sp>
        <p:nvSpPr>
          <p:cNvPr id="4" name="Rectangle 3"/>
          <p:cNvSpPr/>
          <p:nvPr/>
        </p:nvSpPr>
        <p:spPr>
          <a:xfrm>
            <a:off x="5029116" y="2492896"/>
            <a:ext cx="3816424" cy="1292662"/>
          </a:xfrm>
          <a:prstGeom prst="rect">
            <a:avLst/>
          </a:prstGeom>
        </p:spPr>
        <p:txBody>
          <a:bodyPr wrap="square">
            <a:spAutoFit/>
          </a:bodyPr>
          <a:lstStyle/>
          <a:p>
            <a:pPr lvl="0" algn="r"/>
            <a:r>
              <a:rPr lang="en-GB" dirty="0">
                <a:solidFill>
                  <a:srgbClr val="908270"/>
                </a:solidFill>
                <a:latin typeface="Arial Rounded MT Bold" panose="020F0704030504030204" pitchFamily="34" charset="0"/>
              </a:rPr>
              <a:t>Week beginning 22</a:t>
            </a:r>
            <a:r>
              <a:rPr lang="en-GB" baseline="30000" dirty="0">
                <a:solidFill>
                  <a:srgbClr val="908270"/>
                </a:solidFill>
                <a:latin typeface="Arial Rounded MT Bold" panose="020F0704030504030204" pitchFamily="34" charset="0"/>
              </a:rPr>
              <a:t>nd</a:t>
            </a:r>
            <a:r>
              <a:rPr lang="en-GB" dirty="0">
                <a:solidFill>
                  <a:srgbClr val="908270"/>
                </a:solidFill>
                <a:latin typeface="Arial Rounded MT Bold" panose="020F0704030504030204" pitchFamily="34" charset="0"/>
              </a:rPr>
              <a:t> January</a:t>
            </a:r>
          </a:p>
          <a:p>
            <a:pPr lvl="0" algn="r"/>
            <a:r>
              <a:rPr lang="en-GB" sz="1600" dirty="0">
                <a:solidFill>
                  <a:srgbClr val="00ADDA"/>
                </a:solidFill>
                <a:latin typeface="Arial Rounded MT Bold" panose="020F0704030504030204" pitchFamily="34" charset="0"/>
              </a:rPr>
              <a:t>Lime Class daily swimming lessons</a:t>
            </a:r>
          </a:p>
          <a:p>
            <a:pPr lvl="0" algn="r"/>
            <a:r>
              <a:rPr lang="en-GB" sz="1600" dirty="0">
                <a:solidFill>
                  <a:srgbClr val="EB5B25"/>
                </a:solidFill>
                <a:latin typeface="Arial Rounded MT Bold" panose="020F0704030504030204" pitchFamily="34" charset="0"/>
              </a:rPr>
              <a:t>Key Stage 1 educational visits to ‘The Toy Project’</a:t>
            </a:r>
          </a:p>
          <a:p>
            <a:pPr lvl="0" algn="r"/>
            <a:r>
              <a:rPr lang="en-GB" sz="1200" dirty="0">
                <a:solidFill>
                  <a:srgbClr val="EB5B25"/>
                </a:solidFill>
                <a:latin typeface="Arial Rounded MT Bold" panose="020F0704030504030204" pitchFamily="34" charset="0"/>
                <a:hlinkClick r:id="rId4"/>
              </a:rPr>
              <a:t>https://thetoyproject.co.uk/</a:t>
            </a:r>
            <a:r>
              <a:rPr lang="en-GB" sz="1200" dirty="0">
                <a:solidFill>
                  <a:srgbClr val="EB5B25"/>
                </a:solidFill>
                <a:latin typeface="Arial Rounded MT Bold" panose="020F0704030504030204" pitchFamily="34" charset="0"/>
              </a:rPr>
              <a:t> </a:t>
            </a:r>
          </a:p>
        </p:txBody>
      </p:sp>
      <p:sp>
        <p:nvSpPr>
          <p:cNvPr id="8" name="Rectangle 7"/>
          <p:cNvSpPr/>
          <p:nvPr/>
        </p:nvSpPr>
        <p:spPr>
          <a:xfrm>
            <a:off x="1403648" y="1512020"/>
            <a:ext cx="6984776" cy="400110"/>
          </a:xfrm>
          <a:prstGeom prst="rect">
            <a:avLst/>
          </a:prstGeom>
        </p:spPr>
        <p:txBody>
          <a:bodyPr wrap="square">
            <a:spAutoFit/>
          </a:bodyPr>
          <a:lstStyle/>
          <a:p>
            <a:pPr lvl="0"/>
            <a:r>
              <a:rPr lang="en-GB" sz="2000" dirty="0">
                <a:solidFill>
                  <a:srgbClr val="908270"/>
                </a:solidFill>
                <a:latin typeface="Arial Rounded MT Bold" panose="020F0704030504030204" pitchFamily="34" charset="0"/>
              </a:rPr>
              <a:t>Lots is already planned for the Spring term, including:</a:t>
            </a:r>
          </a:p>
        </p:txBody>
      </p:sp>
      <p:sp>
        <p:nvSpPr>
          <p:cNvPr id="9" name="Rectangle 8"/>
          <p:cNvSpPr/>
          <p:nvPr/>
        </p:nvSpPr>
        <p:spPr>
          <a:xfrm>
            <a:off x="4074342" y="5169910"/>
            <a:ext cx="4794958" cy="1323439"/>
          </a:xfrm>
          <a:prstGeom prst="rect">
            <a:avLst/>
          </a:prstGeom>
        </p:spPr>
        <p:txBody>
          <a:bodyPr wrap="square">
            <a:spAutoFit/>
          </a:bodyPr>
          <a:lstStyle/>
          <a:p>
            <a:pPr lvl="0" algn="r"/>
            <a:r>
              <a:rPr lang="en-GB" dirty="0">
                <a:solidFill>
                  <a:srgbClr val="908270"/>
                </a:solidFill>
                <a:latin typeface="Arial Rounded MT Bold" panose="020F0704030504030204" pitchFamily="34" charset="0"/>
              </a:rPr>
              <a:t>Week beginning 5</a:t>
            </a:r>
            <a:r>
              <a:rPr lang="en-GB" baseline="30000" dirty="0">
                <a:solidFill>
                  <a:srgbClr val="908270"/>
                </a:solidFill>
                <a:latin typeface="Arial Rounded MT Bold" panose="020F0704030504030204" pitchFamily="34" charset="0"/>
              </a:rPr>
              <a:t>th</a:t>
            </a:r>
            <a:r>
              <a:rPr lang="en-GB" dirty="0">
                <a:solidFill>
                  <a:srgbClr val="908270"/>
                </a:solidFill>
                <a:latin typeface="Arial Rounded MT Bold" panose="020F0704030504030204" pitchFamily="34" charset="0"/>
              </a:rPr>
              <a:t> February</a:t>
            </a:r>
          </a:p>
          <a:p>
            <a:pPr lvl="0" algn="r"/>
            <a:r>
              <a:rPr lang="en-GB" sz="1600" dirty="0">
                <a:solidFill>
                  <a:srgbClr val="1D71B8"/>
                </a:solidFill>
                <a:latin typeface="Arial Rounded MT Bold" panose="020F0704030504030204" pitchFamily="34" charset="0"/>
              </a:rPr>
              <a:t>Children’s Mental Health week</a:t>
            </a:r>
          </a:p>
          <a:p>
            <a:pPr lvl="0" algn="r"/>
            <a:r>
              <a:rPr lang="en-GB" sz="1100" dirty="0">
                <a:solidFill>
                  <a:srgbClr val="1D71B8"/>
                </a:solidFill>
                <a:latin typeface="Arial Rounded MT Bold" panose="020F0704030504030204" pitchFamily="34" charset="0"/>
                <a:hlinkClick r:id="rId5"/>
              </a:rPr>
              <a:t>https://www.childrensmentalhealthweek.org.uk/</a:t>
            </a:r>
            <a:r>
              <a:rPr lang="en-GB" sz="1100" dirty="0">
                <a:solidFill>
                  <a:srgbClr val="1D71B8"/>
                </a:solidFill>
                <a:latin typeface="Arial Rounded MT Bold" panose="020F0704030504030204" pitchFamily="34" charset="0"/>
              </a:rPr>
              <a:t> </a:t>
            </a:r>
          </a:p>
          <a:p>
            <a:pPr lvl="0" algn="r"/>
            <a:r>
              <a:rPr lang="en-GB" sz="1600" dirty="0">
                <a:solidFill>
                  <a:srgbClr val="951D81"/>
                </a:solidFill>
                <a:latin typeface="Arial Rounded MT Bold" panose="020F0704030504030204" pitchFamily="34" charset="0"/>
              </a:rPr>
              <a:t>Safer Internet Day</a:t>
            </a:r>
          </a:p>
          <a:p>
            <a:pPr lvl="0" algn="r"/>
            <a:r>
              <a:rPr lang="en-GB" sz="1200" dirty="0">
                <a:solidFill>
                  <a:srgbClr val="951D81"/>
                </a:solidFill>
                <a:latin typeface="Arial Rounded MT Bold" panose="020F0704030504030204" pitchFamily="34" charset="0"/>
                <a:hlinkClick r:id="rId6"/>
              </a:rPr>
              <a:t>www.saferinternetday.org</a:t>
            </a:r>
            <a:r>
              <a:rPr lang="en-GB" sz="1600" dirty="0">
                <a:solidFill>
                  <a:srgbClr val="951D81"/>
                </a:solidFill>
                <a:latin typeface="Arial Rounded MT Bold" panose="020F0704030504030204" pitchFamily="34" charset="0"/>
              </a:rPr>
              <a:t> </a:t>
            </a:r>
          </a:p>
        </p:txBody>
      </p:sp>
      <p:sp>
        <p:nvSpPr>
          <p:cNvPr id="11" name="Rectangle 10"/>
          <p:cNvSpPr/>
          <p:nvPr/>
        </p:nvSpPr>
        <p:spPr>
          <a:xfrm>
            <a:off x="323529" y="4195230"/>
            <a:ext cx="4139510" cy="615553"/>
          </a:xfrm>
          <a:prstGeom prst="rect">
            <a:avLst/>
          </a:prstGeom>
        </p:spPr>
        <p:txBody>
          <a:bodyPr wrap="square">
            <a:spAutoFit/>
          </a:bodyPr>
          <a:lstStyle/>
          <a:p>
            <a:pPr lvl="0"/>
            <a:r>
              <a:rPr lang="en-GB" dirty="0">
                <a:solidFill>
                  <a:srgbClr val="908270"/>
                </a:solidFill>
                <a:latin typeface="Arial Rounded MT Bold" panose="020F0704030504030204" pitchFamily="34" charset="0"/>
              </a:rPr>
              <a:t>Week beginning 29</a:t>
            </a:r>
            <a:r>
              <a:rPr lang="en-GB" baseline="30000" dirty="0">
                <a:solidFill>
                  <a:srgbClr val="908270"/>
                </a:solidFill>
                <a:latin typeface="Arial Rounded MT Bold" panose="020F0704030504030204" pitchFamily="34" charset="0"/>
              </a:rPr>
              <a:t>th</a:t>
            </a:r>
            <a:r>
              <a:rPr lang="en-GB" dirty="0">
                <a:solidFill>
                  <a:srgbClr val="908270"/>
                </a:solidFill>
                <a:latin typeface="Arial Rounded MT Bold" panose="020F0704030504030204" pitchFamily="34" charset="0"/>
              </a:rPr>
              <a:t> January</a:t>
            </a:r>
          </a:p>
          <a:p>
            <a:pPr lvl="0"/>
            <a:r>
              <a:rPr lang="en-GB" sz="1600" dirty="0">
                <a:solidFill>
                  <a:srgbClr val="951D81"/>
                </a:solidFill>
                <a:latin typeface="Arial Rounded MT Bold" panose="020F0704030504030204" pitchFamily="34" charset="0"/>
              </a:rPr>
              <a:t>Online Safety week</a:t>
            </a:r>
          </a:p>
        </p:txBody>
      </p:sp>
      <p:pic>
        <p:nvPicPr>
          <p:cNvPr id="614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16070" y="4941168"/>
            <a:ext cx="2807090" cy="1371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91292" y="3655322"/>
            <a:ext cx="1884341" cy="1333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89638" y="3235054"/>
            <a:ext cx="1658226" cy="893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69302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71114</TotalTime>
  <Words>2045</Words>
  <Application>Microsoft Office PowerPoint</Application>
  <PresentationFormat>On-screen Show (4:3)</PresentationFormat>
  <Paragraphs>254</Paragraphs>
  <Slides>9</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6" baseType="lpstr">
      <vt:lpstr>Arial</vt:lpstr>
      <vt:lpstr>Arial Rounded MT Bold</vt:lpstr>
      <vt:lpstr>Calibri</vt:lpstr>
      <vt:lpstr>Comic Sans MS</vt:lpstr>
      <vt:lpstr>Wingdings</vt:lpstr>
      <vt:lpstr>Office Theme</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CHeadon</dc:creator>
  <cp:lastModifiedBy>Horton, Lisa</cp:lastModifiedBy>
  <cp:revision>1226</cp:revision>
  <cp:lastPrinted>2019-09-05T13:29:03Z</cp:lastPrinted>
  <dcterms:created xsi:type="dcterms:W3CDTF">2017-01-23T08:15:43Z</dcterms:created>
  <dcterms:modified xsi:type="dcterms:W3CDTF">2023-12-01T16:02:53Z</dcterms:modified>
</cp:coreProperties>
</file>